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134960020" r:id="rId2"/>
    <p:sldId id="2147376112" r:id="rId3"/>
    <p:sldId id="2134960027" r:id="rId4"/>
    <p:sldId id="2134960153" r:id="rId5"/>
    <p:sldId id="265" r:id="rId6"/>
    <p:sldId id="2147376113" r:id="rId7"/>
    <p:sldId id="2147376098" r:id="rId8"/>
    <p:sldId id="2134960025" r:id="rId9"/>
    <p:sldId id="2147376111" r:id="rId10"/>
    <p:sldId id="2134959977" r:id="rId11"/>
    <p:sldId id="258" r:id="rId12"/>
    <p:sldId id="2134960040" r:id="rId13"/>
    <p:sldId id="2134960042" r:id="rId14"/>
    <p:sldId id="2134960026" r:id="rId15"/>
    <p:sldId id="2147376099" r:id="rId16"/>
    <p:sldId id="2147376100" r:id="rId17"/>
    <p:sldId id="2147376089" r:id="rId18"/>
    <p:sldId id="2147376114" r:id="rId19"/>
    <p:sldId id="397" r:id="rId20"/>
    <p:sldId id="2147376091" r:id="rId21"/>
    <p:sldId id="399" r:id="rId22"/>
    <p:sldId id="2147376115" r:id="rId23"/>
    <p:sldId id="406" r:id="rId24"/>
    <p:sldId id="407" r:id="rId25"/>
    <p:sldId id="408" r:id="rId26"/>
    <p:sldId id="402" r:id="rId27"/>
    <p:sldId id="2147376093" r:id="rId28"/>
    <p:sldId id="2147376116" r:id="rId29"/>
    <p:sldId id="259" r:id="rId30"/>
    <p:sldId id="2134960003" r:id="rId31"/>
    <p:sldId id="21473760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AC092-D1EF-4F44-9E75-82978E67B540}"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2B0FF550-2C71-452F-95EC-75A6283FDF17}">
      <dgm:prSet phldrT="[Text]" custT="1"/>
      <dgm:spPr>
        <a:solidFill>
          <a:schemeClr val="accent1">
            <a:lumMod val="75000"/>
          </a:schemeClr>
        </a:solidFill>
      </dgm:spPr>
      <dgm:t>
        <a:bodyPr/>
        <a:lstStyle/>
        <a:p>
          <a:r>
            <a:rPr lang="en-US" sz="1600" dirty="0"/>
            <a:t>Pre-clinical testing</a:t>
          </a:r>
        </a:p>
      </dgm:t>
    </dgm:pt>
    <dgm:pt modelId="{67C86EAB-119F-4E8B-87BB-E36D120F5587}" type="parTrans" cxnId="{C7E004A5-161B-4CE7-9C16-FDFCC88F7835}">
      <dgm:prSet/>
      <dgm:spPr/>
      <dgm:t>
        <a:bodyPr/>
        <a:lstStyle/>
        <a:p>
          <a:endParaRPr lang="en-US"/>
        </a:p>
      </dgm:t>
    </dgm:pt>
    <dgm:pt modelId="{5ADFAD59-D93A-4D5F-98C8-F7B1CFC7B477}" type="sibTrans" cxnId="{C7E004A5-161B-4CE7-9C16-FDFCC88F7835}">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AC066690-1FAF-4549-8A02-FA47198D0876}">
      <dgm:prSet phldrT="[Text]" custT="1"/>
      <dgm:spPr>
        <a:gradFill flip="none" rotWithShape="0">
          <a:gsLst>
            <a:gs pos="0">
              <a:srgbClr val="CC00CC">
                <a:tint val="66000"/>
                <a:satMod val="160000"/>
              </a:srgbClr>
            </a:gs>
            <a:gs pos="50000">
              <a:srgbClr val="CC00CC">
                <a:tint val="44500"/>
                <a:satMod val="160000"/>
              </a:srgbClr>
            </a:gs>
            <a:gs pos="100000">
              <a:srgbClr val="CC00CC">
                <a:tint val="23500"/>
                <a:satMod val="160000"/>
              </a:srgbClr>
            </a:gs>
          </a:gsLst>
          <a:lin ang="10800000" scaled="1"/>
          <a:tileRect/>
        </a:gradFill>
      </dgm:spPr>
      <dgm:t>
        <a:bodyPr/>
        <a:lstStyle/>
        <a:p>
          <a:r>
            <a:rPr lang="en-US" sz="1600" dirty="0"/>
            <a:t>Early clinical testing</a:t>
          </a:r>
        </a:p>
      </dgm:t>
    </dgm:pt>
    <dgm:pt modelId="{3EBB1134-F771-49C5-8A03-A3DA19BA0ADB}" type="parTrans" cxnId="{462C86D5-25E0-4714-A992-31812AEA3559}">
      <dgm:prSet/>
      <dgm:spPr/>
      <dgm:t>
        <a:bodyPr/>
        <a:lstStyle/>
        <a:p>
          <a:endParaRPr lang="en-US"/>
        </a:p>
      </dgm:t>
    </dgm:pt>
    <dgm:pt modelId="{09C67008-BBEA-4C09-8CA8-85D94FF74B66}" type="sibTrans" cxnId="{462C86D5-25E0-4714-A992-31812AEA3559}">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8064AD09-F127-43C1-8B99-ABD28651F857}">
      <dgm:prSet phldrT="[Text]" custT="1"/>
      <dgm:spPr>
        <a:solidFill>
          <a:schemeClr val="accent1">
            <a:lumMod val="75000"/>
          </a:schemeClr>
        </a:solidFill>
      </dgm:spPr>
      <dgm:t>
        <a:bodyPr/>
        <a:lstStyle/>
        <a:p>
          <a:r>
            <a:rPr lang="en-US" sz="1600" dirty="0"/>
            <a:t>Efficacy</a:t>
          </a:r>
        </a:p>
      </dgm:t>
    </dgm:pt>
    <dgm:pt modelId="{E5FB86D5-7281-4F64-967C-CAEB5076C43F}" type="parTrans" cxnId="{DBF4A8DA-DC24-44EE-A23C-1F5F0BFF691D}">
      <dgm:prSet/>
      <dgm:spPr/>
      <dgm:t>
        <a:bodyPr/>
        <a:lstStyle/>
        <a:p>
          <a:endParaRPr lang="en-US"/>
        </a:p>
      </dgm:t>
    </dgm:pt>
    <dgm:pt modelId="{0094E9E9-3697-44AD-88FB-FD8E33A31E25}" type="sibTrans" cxnId="{DBF4A8DA-DC24-44EE-A23C-1F5F0BFF691D}">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19D4FDB4-8EE8-4860-B4D0-A71D1E77E928}">
      <dgm:prSet phldrT="[Text]" custT="1"/>
      <dgm:spPr>
        <a:gradFill flip="none" rotWithShape="0">
          <a:gsLst>
            <a:gs pos="0">
              <a:srgbClr val="CC00CC">
                <a:tint val="66000"/>
                <a:satMod val="160000"/>
              </a:srgbClr>
            </a:gs>
            <a:gs pos="50000">
              <a:srgbClr val="CC00CC">
                <a:tint val="44500"/>
                <a:satMod val="160000"/>
              </a:srgbClr>
            </a:gs>
            <a:gs pos="100000">
              <a:srgbClr val="CC00CC">
                <a:tint val="23500"/>
                <a:satMod val="160000"/>
              </a:srgbClr>
            </a:gs>
          </a:gsLst>
          <a:lin ang="0" scaled="1"/>
          <a:tileRect/>
        </a:gradFill>
      </dgm:spPr>
      <dgm:t>
        <a:bodyPr/>
        <a:lstStyle/>
        <a:p>
          <a:r>
            <a:rPr lang="en-US" sz="1600" dirty="0"/>
            <a:t>Surveillance</a:t>
          </a:r>
        </a:p>
      </dgm:t>
    </dgm:pt>
    <dgm:pt modelId="{F8CF9C51-3855-45B7-8F44-E42AB9896223}" type="parTrans" cxnId="{4DE4CD93-A666-4781-ABDC-C2B43247DC73}">
      <dgm:prSet/>
      <dgm:spPr/>
      <dgm:t>
        <a:bodyPr/>
        <a:lstStyle/>
        <a:p>
          <a:endParaRPr lang="en-US"/>
        </a:p>
      </dgm:t>
    </dgm:pt>
    <dgm:pt modelId="{21E0AB90-230A-425C-827D-BC1354191430}" type="sibTrans" cxnId="{4DE4CD93-A666-4781-ABDC-C2B43247DC73}">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D2D4C567-446C-40DF-AEB0-1C9FC207EAF3}">
      <dgm:prSet phldrT="[Text]" custT="1"/>
      <dgm:spPr>
        <a:gradFill flip="none" rotWithShape="1">
          <a:gsLst>
            <a:gs pos="0">
              <a:srgbClr val="CC00CC">
                <a:tint val="66000"/>
                <a:satMod val="160000"/>
              </a:srgbClr>
            </a:gs>
            <a:gs pos="50000">
              <a:srgbClr val="CC00CC">
                <a:tint val="44500"/>
                <a:satMod val="160000"/>
              </a:srgbClr>
            </a:gs>
            <a:gs pos="100000">
              <a:srgbClr val="CC00CC">
                <a:tint val="23500"/>
                <a:satMod val="160000"/>
              </a:srgbClr>
            </a:gs>
          </a:gsLst>
          <a:path path="circle">
            <a:fillToRect r="100000" b="100000"/>
          </a:path>
          <a:tileRect l="-100000" t="-100000"/>
        </a:gradFill>
      </dgm:spPr>
      <dgm:t>
        <a:bodyPr/>
        <a:lstStyle/>
        <a:p>
          <a:r>
            <a:rPr lang="en-US" sz="1600" dirty="0"/>
            <a:t>Mechanism discovery </a:t>
          </a:r>
        </a:p>
      </dgm:t>
    </dgm:pt>
    <dgm:pt modelId="{BDEFD159-FCBD-4CEA-84FD-48C771A10591}" type="parTrans" cxnId="{92D71A27-B0E9-4C40-B9C0-FC870335DF0A}">
      <dgm:prSet/>
      <dgm:spPr/>
      <dgm:t>
        <a:bodyPr/>
        <a:lstStyle/>
        <a:p>
          <a:endParaRPr lang="en-US"/>
        </a:p>
      </dgm:t>
    </dgm:pt>
    <dgm:pt modelId="{E9F38C47-B459-46C9-A2D4-426E269BE69E}" type="sibTrans" cxnId="{92D71A27-B0E9-4C40-B9C0-FC870335DF0A}">
      <dgm:prSet>
        <dgm:style>
          <a:lnRef idx="3">
            <a:schemeClr val="accent5"/>
          </a:lnRef>
          <a:fillRef idx="0">
            <a:schemeClr val="accent5"/>
          </a:fillRef>
          <a:effectRef idx="2">
            <a:schemeClr val="accent5"/>
          </a:effectRef>
          <a:fontRef idx="minor">
            <a:schemeClr val="tx1"/>
          </a:fontRef>
        </dgm:style>
      </dgm:prSet>
      <dgm:spPr/>
      <dgm:t>
        <a:bodyPr/>
        <a:lstStyle/>
        <a:p>
          <a:endParaRPr lang="en-US"/>
        </a:p>
      </dgm:t>
    </dgm:pt>
    <dgm:pt modelId="{17457121-3BD5-4CB5-B9CF-B8B19C3351DA}" type="pres">
      <dgm:prSet presAssocID="{511AC092-D1EF-4F44-9E75-82978E67B540}" presName="compositeShape" presStyleCnt="0">
        <dgm:presLayoutVars>
          <dgm:chMax val="7"/>
          <dgm:dir/>
          <dgm:resizeHandles val="exact"/>
        </dgm:presLayoutVars>
      </dgm:prSet>
      <dgm:spPr/>
    </dgm:pt>
    <dgm:pt modelId="{37CEBB6D-DD46-46B2-AE59-1D0436F72EA7}" type="pres">
      <dgm:prSet presAssocID="{511AC092-D1EF-4F44-9E75-82978E67B540}" presName="wedge1" presStyleLbl="node1" presStyleIdx="0" presStyleCnt="5"/>
      <dgm:spPr/>
    </dgm:pt>
    <dgm:pt modelId="{487CA562-E644-4FA4-B133-928742BEE3B3}" type="pres">
      <dgm:prSet presAssocID="{511AC092-D1EF-4F44-9E75-82978E67B540}" presName="dummy1a" presStyleCnt="0"/>
      <dgm:spPr/>
    </dgm:pt>
    <dgm:pt modelId="{A33469BE-FF16-4B6A-91F3-FE6C8CD097C7}" type="pres">
      <dgm:prSet presAssocID="{511AC092-D1EF-4F44-9E75-82978E67B540}" presName="dummy1b" presStyleCnt="0"/>
      <dgm:spPr/>
    </dgm:pt>
    <dgm:pt modelId="{DD4A54EE-0DC0-4C84-B13E-A5252AF11D5E}" type="pres">
      <dgm:prSet presAssocID="{511AC092-D1EF-4F44-9E75-82978E67B540}" presName="wedge1Tx" presStyleLbl="node1" presStyleIdx="0" presStyleCnt="5">
        <dgm:presLayoutVars>
          <dgm:chMax val="0"/>
          <dgm:chPref val="0"/>
          <dgm:bulletEnabled val="1"/>
        </dgm:presLayoutVars>
      </dgm:prSet>
      <dgm:spPr/>
    </dgm:pt>
    <dgm:pt modelId="{35A42E2D-A5FF-4995-B87D-F736772EFFE7}" type="pres">
      <dgm:prSet presAssocID="{511AC092-D1EF-4F44-9E75-82978E67B540}" presName="wedge2" presStyleLbl="node1" presStyleIdx="1" presStyleCnt="5"/>
      <dgm:spPr/>
    </dgm:pt>
    <dgm:pt modelId="{E6DD1105-91FD-4676-9DF0-D3D41CE44DAE}" type="pres">
      <dgm:prSet presAssocID="{511AC092-D1EF-4F44-9E75-82978E67B540}" presName="dummy2a" presStyleCnt="0"/>
      <dgm:spPr/>
    </dgm:pt>
    <dgm:pt modelId="{2D8E745A-4F3F-4977-805A-9B3ED49E5A0E}" type="pres">
      <dgm:prSet presAssocID="{511AC092-D1EF-4F44-9E75-82978E67B540}" presName="dummy2b" presStyleCnt="0"/>
      <dgm:spPr/>
    </dgm:pt>
    <dgm:pt modelId="{370A4192-10EC-48E2-880C-66E15B9E11F3}" type="pres">
      <dgm:prSet presAssocID="{511AC092-D1EF-4F44-9E75-82978E67B540}" presName="wedge2Tx" presStyleLbl="node1" presStyleIdx="1" presStyleCnt="5">
        <dgm:presLayoutVars>
          <dgm:chMax val="0"/>
          <dgm:chPref val="0"/>
          <dgm:bulletEnabled val="1"/>
        </dgm:presLayoutVars>
      </dgm:prSet>
      <dgm:spPr/>
    </dgm:pt>
    <dgm:pt modelId="{D79C3A70-B477-4483-9D4C-EDD01D3AA64E}" type="pres">
      <dgm:prSet presAssocID="{511AC092-D1EF-4F44-9E75-82978E67B540}" presName="wedge3" presStyleLbl="node1" presStyleIdx="2" presStyleCnt="5"/>
      <dgm:spPr/>
    </dgm:pt>
    <dgm:pt modelId="{833ABF1C-27E5-4106-A156-95822D765482}" type="pres">
      <dgm:prSet presAssocID="{511AC092-D1EF-4F44-9E75-82978E67B540}" presName="dummy3a" presStyleCnt="0"/>
      <dgm:spPr/>
    </dgm:pt>
    <dgm:pt modelId="{A5F19973-C5AD-4AED-B6F1-AE88C593C8AB}" type="pres">
      <dgm:prSet presAssocID="{511AC092-D1EF-4F44-9E75-82978E67B540}" presName="dummy3b" presStyleCnt="0"/>
      <dgm:spPr/>
    </dgm:pt>
    <dgm:pt modelId="{5FEE8A0F-40FA-4D7D-A2AC-A83094FEDA7C}" type="pres">
      <dgm:prSet presAssocID="{511AC092-D1EF-4F44-9E75-82978E67B540}" presName="wedge3Tx" presStyleLbl="node1" presStyleIdx="2" presStyleCnt="5">
        <dgm:presLayoutVars>
          <dgm:chMax val="0"/>
          <dgm:chPref val="0"/>
          <dgm:bulletEnabled val="1"/>
        </dgm:presLayoutVars>
      </dgm:prSet>
      <dgm:spPr/>
    </dgm:pt>
    <dgm:pt modelId="{CB47FB4F-1EB8-4451-A852-8D501EF004BD}" type="pres">
      <dgm:prSet presAssocID="{511AC092-D1EF-4F44-9E75-82978E67B540}" presName="wedge4" presStyleLbl="node1" presStyleIdx="3" presStyleCnt="5"/>
      <dgm:spPr/>
    </dgm:pt>
    <dgm:pt modelId="{BC48865C-F443-4C7E-B08D-A0D89BF44A25}" type="pres">
      <dgm:prSet presAssocID="{511AC092-D1EF-4F44-9E75-82978E67B540}" presName="dummy4a" presStyleCnt="0"/>
      <dgm:spPr/>
    </dgm:pt>
    <dgm:pt modelId="{CF466F06-0BAB-4C68-B4F0-EA274249BC21}" type="pres">
      <dgm:prSet presAssocID="{511AC092-D1EF-4F44-9E75-82978E67B540}" presName="dummy4b" presStyleCnt="0"/>
      <dgm:spPr/>
    </dgm:pt>
    <dgm:pt modelId="{7A33186A-C1D0-4C10-8814-69687BB5167A}" type="pres">
      <dgm:prSet presAssocID="{511AC092-D1EF-4F44-9E75-82978E67B540}" presName="wedge4Tx" presStyleLbl="node1" presStyleIdx="3" presStyleCnt="5">
        <dgm:presLayoutVars>
          <dgm:chMax val="0"/>
          <dgm:chPref val="0"/>
          <dgm:bulletEnabled val="1"/>
        </dgm:presLayoutVars>
      </dgm:prSet>
      <dgm:spPr/>
    </dgm:pt>
    <dgm:pt modelId="{34DDC597-697F-4959-9C1E-39FDB829A51B}" type="pres">
      <dgm:prSet presAssocID="{511AC092-D1EF-4F44-9E75-82978E67B540}" presName="wedge5" presStyleLbl="node1" presStyleIdx="4" presStyleCnt="5"/>
      <dgm:spPr/>
    </dgm:pt>
    <dgm:pt modelId="{E49164E9-3198-4C1E-9B64-A8BF74C78A14}" type="pres">
      <dgm:prSet presAssocID="{511AC092-D1EF-4F44-9E75-82978E67B540}" presName="dummy5a" presStyleCnt="0"/>
      <dgm:spPr/>
    </dgm:pt>
    <dgm:pt modelId="{2BC9E765-BDE9-4A6B-91EC-8D568D0497E0}" type="pres">
      <dgm:prSet presAssocID="{511AC092-D1EF-4F44-9E75-82978E67B540}" presName="dummy5b" presStyleCnt="0"/>
      <dgm:spPr/>
    </dgm:pt>
    <dgm:pt modelId="{65CAAF50-7886-4D10-B30B-AF39F9595ACC}" type="pres">
      <dgm:prSet presAssocID="{511AC092-D1EF-4F44-9E75-82978E67B540}" presName="wedge5Tx" presStyleLbl="node1" presStyleIdx="4" presStyleCnt="5">
        <dgm:presLayoutVars>
          <dgm:chMax val="0"/>
          <dgm:chPref val="0"/>
          <dgm:bulletEnabled val="1"/>
        </dgm:presLayoutVars>
      </dgm:prSet>
      <dgm:spPr/>
    </dgm:pt>
    <dgm:pt modelId="{4B1DFCB3-7339-4603-8907-06D320D75C5E}" type="pres">
      <dgm:prSet presAssocID="{5ADFAD59-D93A-4D5F-98C8-F7B1CFC7B477}" presName="arrowWedge1" presStyleLbl="fgSibTrans2D1" presStyleIdx="0" presStyleCnt="5"/>
      <dgm:spPr/>
    </dgm:pt>
    <dgm:pt modelId="{F775544B-A648-48B5-99C3-FF91905D01BE}" type="pres">
      <dgm:prSet presAssocID="{09C67008-BBEA-4C09-8CA8-85D94FF74B66}" presName="arrowWedge2" presStyleLbl="fgSibTrans2D1" presStyleIdx="1" presStyleCnt="5"/>
      <dgm:spPr/>
    </dgm:pt>
    <dgm:pt modelId="{64878A6B-77B0-4537-985F-B1EEC4AB1547}" type="pres">
      <dgm:prSet presAssocID="{0094E9E9-3697-44AD-88FB-FD8E33A31E25}" presName="arrowWedge3" presStyleLbl="fgSibTrans2D1" presStyleIdx="2" presStyleCnt="5"/>
      <dgm:spPr/>
    </dgm:pt>
    <dgm:pt modelId="{C93660A1-3B6D-4BCE-BBCA-E4162467CF11}" type="pres">
      <dgm:prSet presAssocID="{21E0AB90-230A-425C-827D-BC1354191430}" presName="arrowWedge4" presStyleLbl="fgSibTrans2D1" presStyleIdx="3" presStyleCnt="5"/>
      <dgm:spPr/>
    </dgm:pt>
    <dgm:pt modelId="{1A0C51D5-9A43-48C1-88C9-4F0FBB7A763C}" type="pres">
      <dgm:prSet presAssocID="{E9F38C47-B459-46C9-A2D4-426E269BE69E}" presName="arrowWedge5" presStyleLbl="fgSibTrans2D1" presStyleIdx="4" presStyleCnt="5"/>
      <dgm:spPr/>
    </dgm:pt>
  </dgm:ptLst>
  <dgm:cxnLst>
    <dgm:cxn modelId="{EC4F2E0D-E160-40D1-8CDE-3C99FD2B82D5}" type="presOf" srcId="{AC066690-1FAF-4549-8A02-FA47198D0876}" destId="{35A42E2D-A5FF-4995-B87D-F736772EFFE7}" srcOrd="0" destOrd="0" presId="urn:microsoft.com/office/officeart/2005/8/layout/cycle8"/>
    <dgm:cxn modelId="{92D71A27-B0E9-4C40-B9C0-FC870335DF0A}" srcId="{511AC092-D1EF-4F44-9E75-82978E67B540}" destId="{D2D4C567-446C-40DF-AEB0-1C9FC207EAF3}" srcOrd="4" destOrd="0" parTransId="{BDEFD159-FCBD-4CEA-84FD-48C771A10591}" sibTransId="{E9F38C47-B459-46C9-A2D4-426E269BE69E}"/>
    <dgm:cxn modelId="{B5B85D2D-4A2F-4EB9-85FA-46AAE1465AE0}" type="presOf" srcId="{2B0FF550-2C71-452F-95EC-75A6283FDF17}" destId="{37CEBB6D-DD46-46B2-AE59-1D0436F72EA7}" srcOrd="0" destOrd="0" presId="urn:microsoft.com/office/officeart/2005/8/layout/cycle8"/>
    <dgm:cxn modelId="{B47DC84D-ABC7-45CA-9413-969F7D85F25D}" type="presOf" srcId="{2B0FF550-2C71-452F-95EC-75A6283FDF17}" destId="{DD4A54EE-0DC0-4C84-B13E-A5252AF11D5E}" srcOrd="1" destOrd="0" presId="urn:microsoft.com/office/officeart/2005/8/layout/cycle8"/>
    <dgm:cxn modelId="{21F84A77-0431-4FE5-BF2D-D96BBAA42470}" type="presOf" srcId="{D2D4C567-446C-40DF-AEB0-1C9FC207EAF3}" destId="{34DDC597-697F-4959-9C1E-39FDB829A51B}" srcOrd="0" destOrd="0" presId="urn:microsoft.com/office/officeart/2005/8/layout/cycle8"/>
    <dgm:cxn modelId="{A6E2B08D-5C26-4315-863B-6EE7B865ADBE}" type="presOf" srcId="{8064AD09-F127-43C1-8B99-ABD28651F857}" destId="{D79C3A70-B477-4483-9D4C-EDD01D3AA64E}" srcOrd="0" destOrd="0" presId="urn:microsoft.com/office/officeart/2005/8/layout/cycle8"/>
    <dgm:cxn modelId="{4DE4CD93-A666-4781-ABDC-C2B43247DC73}" srcId="{511AC092-D1EF-4F44-9E75-82978E67B540}" destId="{19D4FDB4-8EE8-4860-B4D0-A71D1E77E928}" srcOrd="3" destOrd="0" parTransId="{F8CF9C51-3855-45B7-8F44-E42AB9896223}" sibTransId="{21E0AB90-230A-425C-827D-BC1354191430}"/>
    <dgm:cxn modelId="{C7E004A5-161B-4CE7-9C16-FDFCC88F7835}" srcId="{511AC092-D1EF-4F44-9E75-82978E67B540}" destId="{2B0FF550-2C71-452F-95EC-75A6283FDF17}" srcOrd="0" destOrd="0" parTransId="{67C86EAB-119F-4E8B-87BB-E36D120F5587}" sibTransId="{5ADFAD59-D93A-4D5F-98C8-F7B1CFC7B477}"/>
    <dgm:cxn modelId="{8F9C72B2-05FC-4C4F-B8D3-C60A9DC1ECCC}" type="presOf" srcId="{8064AD09-F127-43C1-8B99-ABD28651F857}" destId="{5FEE8A0F-40FA-4D7D-A2AC-A83094FEDA7C}" srcOrd="1" destOrd="0" presId="urn:microsoft.com/office/officeart/2005/8/layout/cycle8"/>
    <dgm:cxn modelId="{4B0932B8-67BE-4808-B07B-D46DF1777ABE}" type="presOf" srcId="{19D4FDB4-8EE8-4860-B4D0-A71D1E77E928}" destId="{7A33186A-C1D0-4C10-8814-69687BB5167A}" srcOrd="1" destOrd="0" presId="urn:microsoft.com/office/officeart/2005/8/layout/cycle8"/>
    <dgm:cxn modelId="{B1ECBBC8-D533-4176-ACD5-BF4CA6E8E8FE}" type="presOf" srcId="{D2D4C567-446C-40DF-AEB0-1C9FC207EAF3}" destId="{65CAAF50-7886-4D10-B30B-AF39F9595ACC}" srcOrd="1" destOrd="0" presId="urn:microsoft.com/office/officeart/2005/8/layout/cycle8"/>
    <dgm:cxn modelId="{462C86D5-25E0-4714-A992-31812AEA3559}" srcId="{511AC092-D1EF-4F44-9E75-82978E67B540}" destId="{AC066690-1FAF-4549-8A02-FA47198D0876}" srcOrd="1" destOrd="0" parTransId="{3EBB1134-F771-49C5-8A03-A3DA19BA0ADB}" sibTransId="{09C67008-BBEA-4C09-8CA8-85D94FF74B66}"/>
    <dgm:cxn modelId="{DBF4A8DA-DC24-44EE-A23C-1F5F0BFF691D}" srcId="{511AC092-D1EF-4F44-9E75-82978E67B540}" destId="{8064AD09-F127-43C1-8B99-ABD28651F857}" srcOrd="2" destOrd="0" parTransId="{E5FB86D5-7281-4F64-967C-CAEB5076C43F}" sibTransId="{0094E9E9-3697-44AD-88FB-FD8E33A31E25}"/>
    <dgm:cxn modelId="{566DD0E4-1795-4AB0-BCA1-D57727023D36}" type="presOf" srcId="{511AC092-D1EF-4F44-9E75-82978E67B540}" destId="{17457121-3BD5-4CB5-B9CF-B8B19C3351DA}" srcOrd="0" destOrd="0" presId="urn:microsoft.com/office/officeart/2005/8/layout/cycle8"/>
    <dgm:cxn modelId="{034E47EB-27DF-479B-8F1B-0C4E81C52D40}" type="presOf" srcId="{19D4FDB4-8EE8-4860-B4D0-A71D1E77E928}" destId="{CB47FB4F-1EB8-4451-A852-8D501EF004BD}" srcOrd="0" destOrd="0" presId="urn:microsoft.com/office/officeart/2005/8/layout/cycle8"/>
    <dgm:cxn modelId="{D4CE9EFC-D06E-417D-9C2F-7B80D8B43492}" type="presOf" srcId="{AC066690-1FAF-4549-8A02-FA47198D0876}" destId="{370A4192-10EC-48E2-880C-66E15B9E11F3}" srcOrd="1" destOrd="0" presId="urn:microsoft.com/office/officeart/2005/8/layout/cycle8"/>
    <dgm:cxn modelId="{82B8DEE5-5E9F-40EA-8104-015F7F6CA247}" type="presParOf" srcId="{17457121-3BD5-4CB5-B9CF-B8B19C3351DA}" destId="{37CEBB6D-DD46-46B2-AE59-1D0436F72EA7}" srcOrd="0" destOrd="0" presId="urn:microsoft.com/office/officeart/2005/8/layout/cycle8"/>
    <dgm:cxn modelId="{DDE3D4E0-9FD4-4FB1-884E-10D5B4A51CE3}" type="presParOf" srcId="{17457121-3BD5-4CB5-B9CF-B8B19C3351DA}" destId="{487CA562-E644-4FA4-B133-928742BEE3B3}" srcOrd="1" destOrd="0" presId="urn:microsoft.com/office/officeart/2005/8/layout/cycle8"/>
    <dgm:cxn modelId="{714650DB-B300-44A2-AD6C-A3EBE1359FBB}" type="presParOf" srcId="{17457121-3BD5-4CB5-B9CF-B8B19C3351DA}" destId="{A33469BE-FF16-4B6A-91F3-FE6C8CD097C7}" srcOrd="2" destOrd="0" presId="urn:microsoft.com/office/officeart/2005/8/layout/cycle8"/>
    <dgm:cxn modelId="{3C792447-E7EF-427D-82B0-4551550C4E52}" type="presParOf" srcId="{17457121-3BD5-4CB5-B9CF-B8B19C3351DA}" destId="{DD4A54EE-0DC0-4C84-B13E-A5252AF11D5E}" srcOrd="3" destOrd="0" presId="urn:microsoft.com/office/officeart/2005/8/layout/cycle8"/>
    <dgm:cxn modelId="{44865A75-4847-4500-ADBC-F86C2DCF976A}" type="presParOf" srcId="{17457121-3BD5-4CB5-B9CF-B8B19C3351DA}" destId="{35A42E2D-A5FF-4995-B87D-F736772EFFE7}" srcOrd="4" destOrd="0" presId="urn:microsoft.com/office/officeart/2005/8/layout/cycle8"/>
    <dgm:cxn modelId="{FBA09CDF-9FA8-49D4-BC37-203E54F286AD}" type="presParOf" srcId="{17457121-3BD5-4CB5-B9CF-B8B19C3351DA}" destId="{E6DD1105-91FD-4676-9DF0-D3D41CE44DAE}" srcOrd="5" destOrd="0" presId="urn:microsoft.com/office/officeart/2005/8/layout/cycle8"/>
    <dgm:cxn modelId="{1BA3CD0D-A4C7-45D7-9B47-24E004A5A21F}" type="presParOf" srcId="{17457121-3BD5-4CB5-B9CF-B8B19C3351DA}" destId="{2D8E745A-4F3F-4977-805A-9B3ED49E5A0E}" srcOrd="6" destOrd="0" presId="urn:microsoft.com/office/officeart/2005/8/layout/cycle8"/>
    <dgm:cxn modelId="{D6793AFD-A37C-42EE-A52C-51F9F53136F5}" type="presParOf" srcId="{17457121-3BD5-4CB5-B9CF-B8B19C3351DA}" destId="{370A4192-10EC-48E2-880C-66E15B9E11F3}" srcOrd="7" destOrd="0" presId="urn:microsoft.com/office/officeart/2005/8/layout/cycle8"/>
    <dgm:cxn modelId="{26E51E4A-56C5-4347-A87B-FCD787A221B6}" type="presParOf" srcId="{17457121-3BD5-4CB5-B9CF-B8B19C3351DA}" destId="{D79C3A70-B477-4483-9D4C-EDD01D3AA64E}" srcOrd="8" destOrd="0" presId="urn:microsoft.com/office/officeart/2005/8/layout/cycle8"/>
    <dgm:cxn modelId="{AC010E2F-41F9-405D-A466-A1F3ABF0CD82}" type="presParOf" srcId="{17457121-3BD5-4CB5-B9CF-B8B19C3351DA}" destId="{833ABF1C-27E5-4106-A156-95822D765482}" srcOrd="9" destOrd="0" presId="urn:microsoft.com/office/officeart/2005/8/layout/cycle8"/>
    <dgm:cxn modelId="{2781070A-0FDF-4891-BB79-DF9B74885E69}" type="presParOf" srcId="{17457121-3BD5-4CB5-B9CF-B8B19C3351DA}" destId="{A5F19973-C5AD-4AED-B6F1-AE88C593C8AB}" srcOrd="10" destOrd="0" presId="urn:microsoft.com/office/officeart/2005/8/layout/cycle8"/>
    <dgm:cxn modelId="{0FE59C80-FAC3-4FDA-BFE2-30FC0E6DF22E}" type="presParOf" srcId="{17457121-3BD5-4CB5-B9CF-B8B19C3351DA}" destId="{5FEE8A0F-40FA-4D7D-A2AC-A83094FEDA7C}" srcOrd="11" destOrd="0" presId="urn:microsoft.com/office/officeart/2005/8/layout/cycle8"/>
    <dgm:cxn modelId="{7F7F0656-01F3-464A-BA60-4C2ED2426611}" type="presParOf" srcId="{17457121-3BD5-4CB5-B9CF-B8B19C3351DA}" destId="{CB47FB4F-1EB8-4451-A852-8D501EF004BD}" srcOrd="12" destOrd="0" presId="urn:microsoft.com/office/officeart/2005/8/layout/cycle8"/>
    <dgm:cxn modelId="{9577E63F-BFF3-4167-A162-90E7A141EDF8}" type="presParOf" srcId="{17457121-3BD5-4CB5-B9CF-B8B19C3351DA}" destId="{BC48865C-F443-4C7E-B08D-A0D89BF44A25}" srcOrd="13" destOrd="0" presId="urn:microsoft.com/office/officeart/2005/8/layout/cycle8"/>
    <dgm:cxn modelId="{096B891C-3692-495B-B431-3018703AC276}" type="presParOf" srcId="{17457121-3BD5-4CB5-B9CF-B8B19C3351DA}" destId="{CF466F06-0BAB-4C68-B4F0-EA274249BC21}" srcOrd="14" destOrd="0" presId="urn:microsoft.com/office/officeart/2005/8/layout/cycle8"/>
    <dgm:cxn modelId="{463A7C65-37A2-4C63-B0C8-3105C52CFE70}" type="presParOf" srcId="{17457121-3BD5-4CB5-B9CF-B8B19C3351DA}" destId="{7A33186A-C1D0-4C10-8814-69687BB5167A}" srcOrd="15" destOrd="0" presId="urn:microsoft.com/office/officeart/2005/8/layout/cycle8"/>
    <dgm:cxn modelId="{EC507896-E4AB-4E6D-8104-639529DA07EE}" type="presParOf" srcId="{17457121-3BD5-4CB5-B9CF-B8B19C3351DA}" destId="{34DDC597-697F-4959-9C1E-39FDB829A51B}" srcOrd="16" destOrd="0" presId="urn:microsoft.com/office/officeart/2005/8/layout/cycle8"/>
    <dgm:cxn modelId="{395A60DD-B465-49A5-BDD9-2FF96720BA07}" type="presParOf" srcId="{17457121-3BD5-4CB5-B9CF-B8B19C3351DA}" destId="{E49164E9-3198-4C1E-9B64-A8BF74C78A14}" srcOrd="17" destOrd="0" presId="urn:microsoft.com/office/officeart/2005/8/layout/cycle8"/>
    <dgm:cxn modelId="{988F105D-D7C4-4261-80A0-5976B3EAD164}" type="presParOf" srcId="{17457121-3BD5-4CB5-B9CF-B8B19C3351DA}" destId="{2BC9E765-BDE9-4A6B-91EC-8D568D0497E0}" srcOrd="18" destOrd="0" presId="urn:microsoft.com/office/officeart/2005/8/layout/cycle8"/>
    <dgm:cxn modelId="{EC381CDB-2944-41A8-AB7D-B92E2BD0C133}" type="presParOf" srcId="{17457121-3BD5-4CB5-B9CF-B8B19C3351DA}" destId="{65CAAF50-7886-4D10-B30B-AF39F9595ACC}" srcOrd="19" destOrd="0" presId="urn:microsoft.com/office/officeart/2005/8/layout/cycle8"/>
    <dgm:cxn modelId="{1317A6D0-57D8-4EEC-B150-981467345AF6}" type="presParOf" srcId="{17457121-3BD5-4CB5-B9CF-B8B19C3351DA}" destId="{4B1DFCB3-7339-4603-8907-06D320D75C5E}" srcOrd="20" destOrd="0" presId="urn:microsoft.com/office/officeart/2005/8/layout/cycle8"/>
    <dgm:cxn modelId="{CCCF1CE9-0F02-4A9F-BEE6-ACF47F78D2D3}" type="presParOf" srcId="{17457121-3BD5-4CB5-B9CF-B8B19C3351DA}" destId="{F775544B-A648-48B5-99C3-FF91905D01BE}" srcOrd="21" destOrd="0" presId="urn:microsoft.com/office/officeart/2005/8/layout/cycle8"/>
    <dgm:cxn modelId="{B098159A-30DD-44F4-A828-425E9EFA1B9F}" type="presParOf" srcId="{17457121-3BD5-4CB5-B9CF-B8B19C3351DA}" destId="{64878A6B-77B0-4537-985F-B1EEC4AB1547}" srcOrd="22" destOrd="0" presId="urn:microsoft.com/office/officeart/2005/8/layout/cycle8"/>
    <dgm:cxn modelId="{8AC3EAEC-0E24-495D-BF1F-5EBBD1D9C572}" type="presParOf" srcId="{17457121-3BD5-4CB5-B9CF-B8B19C3351DA}" destId="{C93660A1-3B6D-4BCE-BBCA-E4162467CF11}" srcOrd="23" destOrd="0" presId="urn:microsoft.com/office/officeart/2005/8/layout/cycle8"/>
    <dgm:cxn modelId="{004918FA-11F2-4909-86F6-298F0BD157FE}" type="presParOf" srcId="{17457121-3BD5-4CB5-B9CF-B8B19C3351DA}" destId="{1A0C51D5-9A43-48C1-88C9-4F0FBB7A763C}"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EBB6D-DD46-46B2-AE59-1D0436F72EA7}">
      <dsp:nvSpPr>
        <dsp:cNvPr id="0" name=""/>
        <dsp:cNvSpPr/>
      </dsp:nvSpPr>
      <dsp:spPr>
        <a:xfrm>
          <a:off x="1313628" y="273835"/>
          <a:ext cx="3716020" cy="3716020"/>
        </a:xfrm>
        <a:prstGeom prst="pie">
          <a:avLst>
            <a:gd name="adj1" fmla="val 16200000"/>
            <a:gd name="adj2" fmla="val 2052000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Pre-clinical testing</a:t>
          </a:r>
        </a:p>
      </dsp:txBody>
      <dsp:txXfrm>
        <a:off x="3252152" y="898480"/>
        <a:ext cx="1194435" cy="796290"/>
      </dsp:txXfrm>
    </dsp:sp>
    <dsp:sp modelId="{35A42E2D-A5FF-4995-B87D-F736772EFFE7}">
      <dsp:nvSpPr>
        <dsp:cNvPr id="0" name=""/>
        <dsp:cNvSpPr/>
      </dsp:nvSpPr>
      <dsp:spPr>
        <a:xfrm>
          <a:off x="1345480" y="372929"/>
          <a:ext cx="3716020" cy="3716020"/>
        </a:xfrm>
        <a:prstGeom prst="pie">
          <a:avLst>
            <a:gd name="adj1" fmla="val 20520000"/>
            <a:gd name="adj2" fmla="val 3240000"/>
          </a:avLst>
        </a:prstGeom>
        <a:gradFill flip="none" rotWithShape="0">
          <a:gsLst>
            <a:gs pos="0">
              <a:srgbClr val="CC00CC">
                <a:tint val="66000"/>
                <a:satMod val="160000"/>
              </a:srgbClr>
            </a:gs>
            <a:gs pos="50000">
              <a:srgbClr val="CC00CC">
                <a:tint val="44500"/>
                <a:satMod val="160000"/>
              </a:srgbClr>
            </a:gs>
            <a:gs pos="100000">
              <a:srgbClr val="CC00CC">
                <a:tint val="23500"/>
                <a:satMod val="160000"/>
              </a:srgbClr>
            </a:gs>
          </a:gsLst>
          <a:lin ang="10800000" scaled="1"/>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Early clinical testing</a:t>
          </a:r>
        </a:p>
      </dsp:txBody>
      <dsp:txXfrm>
        <a:off x="3738774" y="2070796"/>
        <a:ext cx="1105958" cy="884766"/>
      </dsp:txXfrm>
    </dsp:sp>
    <dsp:sp modelId="{D79C3A70-B477-4483-9D4C-EDD01D3AA64E}">
      <dsp:nvSpPr>
        <dsp:cNvPr id="0" name=""/>
        <dsp:cNvSpPr/>
      </dsp:nvSpPr>
      <dsp:spPr>
        <a:xfrm>
          <a:off x="1261427" y="433978"/>
          <a:ext cx="3716020" cy="3716020"/>
        </a:xfrm>
        <a:prstGeom prst="pie">
          <a:avLst>
            <a:gd name="adj1" fmla="val 3240000"/>
            <a:gd name="adj2" fmla="val 756000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Efficacy</a:t>
          </a:r>
        </a:p>
      </dsp:txBody>
      <dsp:txXfrm>
        <a:off x="2588577" y="3044040"/>
        <a:ext cx="1061720" cy="973243"/>
      </dsp:txXfrm>
    </dsp:sp>
    <dsp:sp modelId="{CB47FB4F-1EB8-4451-A852-8D501EF004BD}">
      <dsp:nvSpPr>
        <dsp:cNvPr id="0" name=""/>
        <dsp:cNvSpPr/>
      </dsp:nvSpPr>
      <dsp:spPr>
        <a:xfrm>
          <a:off x="1177374" y="372929"/>
          <a:ext cx="3716020" cy="3716020"/>
        </a:xfrm>
        <a:prstGeom prst="pie">
          <a:avLst>
            <a:gd name="adj1" fmla="val 7560000"/>
            <a:gd name="adj2" fmla="val 11880000"/>
          </a:avLst>
        </a:prstGeom>
        <a:gradFill flip="none" rotWithShape="0">
          <a:gsLst>
            <a:gs pos="0">
              <a:srgbClr val="CC00CC">
                <a:tint val="66000"/>
                <a:satMod val="160000"/>
              </a:srgbClr>
            </a:gs>
            <a:gs pos="50000">
              <a:srgbClr val="CC00CC">
                <a:tint val="44500"/>
                <a:satMod val="160000"/>
              </a:srgbClr>
            </a:gs>
            <a:gs pos="100000">
              <a:srgbClr val="CC00CC">
                <a:tint val="23500"/>
                <a:satMod val="160000"/>
              </a:srgbClr>
            </a:gs>
          </a:gsLst>
          <a:lin ang="0" scaled="1"/>
          <a:tileRect/>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Surveillance</a:t>
          </a:r>
        </a:p>
      </dsp:txBody>
      <dsp:txXfrm>
        <a:off x="1394142" y="2070796"/>
        <a:ext cx="1105958" cy="884766"/>
      </dsp:txXfrm>
    </dsp:sp>
    <dsp:sp modelId="{34DDC597-697F-4959-9C1E-39FDB829A51B}">
      <dsp:nvSpPr>
        <dsp:cNvPr id="0" name=""/>
        <dsp:cNvSpPr/>
      </dsp:nvSpPr>
      <dsp:spPr>
        <a:xfrm>
          <a:off x="1209225" y="273835"/>
          <a:ext cx="3716020" cy="3716020"/>
        </a:xfrm>
        <a:prstGeom prst="pie">
          <a:avLst>
            <a:gd name="adj1" fmla="val 11880000"/>
            <a:gd name="adj2" fmla="val 16200000"/>
          </a:avLst>
        </a:prstGeom>
        <a:gradFill flip="none" rotWithShape="1">
          <a:gsLst>
            <a:gs pos="0">
              <a:srgbClr val="CC00CC">
                <a:tint val="66000"/>
                <a:satMod val="160000"/>
              </a:srgbClr>
            </a:gs>
            <a:gs pos="50000">
              <a:srgbClr val="CC00CC">
                <a:tint val="44500"/>
                <a:satMod val="160000"/>
              </a:srgbClr>
            </a:gs>
            <a:gs pos="100000">
              <a:srgbClr val="CC00CC">
                <a:tint val="23500"/>
                <a:satMod val="160000"/>
              </a:srgbClr>
            </a:gs>
          </a:gsLst>
          <a:path path="circle">
            <a:fillToRect r="100000" b="100000"/>
          </a:path>
          <a:tileRect l="-100000" t="-100000"/>
        </a:gra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Mechanism discovery </a:t>
          </a:r>
        </a:p>
      </dsp:txBody>
      <dsp:txXfrm>
        <a:off x="1792287" y="898480"/>
        <a:ext cx="1194435" cy="796290"/>
      </dsp:txXfrm>
    </dsp:sp>
    <dsp:sp modelId="{4B1DFCB3-7339-4603-8907-06D320D75C5E}">
      <dsp:nvSpPr>
        <dsp:cNvPr id="0" name=""/>
        <dsp:cNvSpPr/>
      </dsp:nvSpPr>
      <dsp:spPr>
        <a:xfrm>
          <a:off x="1083414" y="43795"/>
          <a:ext cx="4176099" cy="4176099"/>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5544B-A648-48B5-99C3-FF91905D01BE}">
      <dsp:nvSpPr>
        <dsp:cNvPr id="0" name=""/>
        <dsp:cNvSpPr/>
      </dsp:nvSpPr>
      <dsp:spPr>
        <a:xfrm>
          <a:off x="1115697" y="142857"/>
          <a:ext cx="4176099" cy="4176099"/>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878A6B-77B0-4537-985F-B1EEC4AB1547}">
      <dsp:nvSpPr>
        <dsp:cNvPr id="0" name=""/>
        <dsp:cNvSpPr/>
      </dsp:nvSpPr>
      <dsp:spPr>
        <a:xfrm>
          <a:off x="1031387" y="204092"/>
          <a:ext cx="4176099" cy="4176099"/>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3660A1-3B6D-4BCE-BBCA-E4162467CF11}">
      <dsp:nvSpPr>
        <dsp:cNvPr id="0" name=""/>
        <dsp:cNvSpPr/>
      </dsp:nvSpPr>
      <dsp:spPr>
        <a:xfrm>
          <a:off x="947078" y="142857"/>
          <a:ext cx="4176099" cy="4176099"/>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0C51D5-9A43-48C1-88C9-4F0FBB7A763C}">
      <dsp:nvSpPr>
        <dsp:cNvPr id="0" name=""/>
        <dsp:cNvSpPr/>
      </dsp:nvSpPr>
      <dsp:spPr>
        <a:xfrm>
          <a:off x="979361" y="43795"/>
          <a:ext cx="4176099" cy="4176099"/>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CCA7A-3FA8-46DA-ABD5-437E577F99E1}" type="datetimeFigureOut">
              <a:rPr lang="en-GB" smtClean="0"/>
              <a:t>04/07/2024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99110-16B2-4152-A406-35EBD52828E4}" type="slidenum">
              <a:rPr lang="en-GB" smtClean="0"/>
              <a:t>‹#›</a:t>
            </a:fld>
            <a:endParaRPr lang="en-GB"/>
          </a:p>
        </p:txBody>
      </p:sp>
    </p:spTree>
    <p:extLst>
      <p:ext uri="{BB962C8B-B14F-4D97-AF65-F5344CB8AC3E}">
        <p14:creationId xmlns:p14="http://schemas.microsoft.com/office/powerpoint/2010/main" val="198153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3AB3B-DA69-4FEA-B68F-8646FB9E3E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5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0" dirty="0">
                <a:solidFill>
                  <a:srgbClr val="0070C0"/>
                </a:solidFill>
              </a:rPr>
              <a:t>We are aware we need a multi-faceted approach in order for this study to address the inequalities in dementia risk and biomarker data</a:t>
            </a:r>
          </a:p>
          <a:p>
            <a:pPr marL="0" indent="0">
              <a:buFontTx/>
              <a:buNone/>
            </a:pPr>
            <a:r>
              <a:rPr lang="en-GB" sz="1200" dirty="0">
                <a:solidFill>
                  <a:schemeClr val="tx1"/>
                </a:solidFill>
              </a:rPr>
              <a:t>We need to know if BBMs are accurate and sensitive in certain groups, so we will have a target of at least 20% recruitment from black and Asian ethnic groups and 10% with comorbidities, plus another 10% that are not engaged in memory clinics</a:t>
            </a:r>
          </a:p>
          <a:p>
            <a:pPr marL="0" indent="0">
              <a:buFontTx/>
              <a:buNone/>
            </a:pPr>
            <a:r>
              <a:rPr lang="en-GB" sz="1200" dirty="0">
                <a:solidFill>
                  <a:schemeClr val="tx1"/>
                </a:solidFill>
              </a:rPr>
              <a:t>We will do this by prioritising our sites based on data from clinical and research databases, and via census data for the non-engaged, building on ongoing work at sites and ICBs, and supported by a diverse advisory panel</a:t>
            </a:r>
          </a:p>
          <a:p>
            <a:pPr marL="0" indent="0">
              <a:buFontTx/>
              <a:buNone/>
            </a:pPr>
            <a:r>
              <a:rPr lang="en-GB" sz="1200" dirty="0">
                <a:solidFill>
                  <a:schemeClr val="tx1"/>
                </a:solidFill>
              </a:rPr>
              <a:t>We know the most proven way of engaging ethnically under represented groups is via community engagement and we will prioritise strategies successfully implemented by our partner, the </a:t>
            </a:r>
            <a:r>
              <a:rPr lang="en-GB" sz="1200" dirty="0"/>
              <a:t>Global Alzheimer’s Platform Inclusive Research Initiative Program, these being</a:t>
            </a:r>
          </a:p>
          <a:p>
            <a:pPr marL="269875" indent="0">
              <a:buFontTx/>
              <a:buNone/>
            </a:pPr>
            <a:r>
              <a:rPr lang="en-GB" sz="1200" dirty="0"/>
              <a:t>a) ‘Community Connectors’ to coordinate efforts at sites</a:t>
            </a:r>
          </a:p>
          <a:p>
            <a:pPr marL="269875" indent="0">
              <a:buFontTx/>
              <a:buNone/>
            </a:pPr>
            <a:r>
              <a:rPr lang="en-GB" sz="1200" dirty="0"/>
              <a:t>b) Engaging with multiple community partners </a:t>
            </a:r>
          </a:p>
          <a:p>
            <a:pPr marL="269875" indent="0">
              <a:buFontTx/>
              <a:buNone/>
            </a:pPr>
            <a:r>
              <a:rPr lang="en-GB" sz="1200" dirty="0"/>
              <a:t>c) Working with representative local services, ensuring cultural competence and including the use research buses to allow maximal access</a:t>
            </a:r>
          </a:p>
          <a:p>
            <a:pPr marL="269875" indent="0">
              <a:buFontTx/>
              <a:buNone/>
            </a:pPr>
            <a:r>
              <a:rPr lang="en-GB" sz="1200" dirty="0"/>
              <a:t>d) Personalised communication &amp; educational programmes around brain health to help foster trust</a:t>
            </a:r>
          </a:p>
          <a:p>
            <a:pPr marL="0" indent="0">
              <a:buFontTx/>
              <a:buNone/>
            </a:pPr>
            <a:r>
              <a:rPr lang="en-GB" sz="1200" dirty="0"/>
              <a:t>We will record and review data around recruitment with our advisory panel, thereby creating a dynamic approach</a:t>
            </a:r>
          </a:p>
          <a:p>
            <a:pPr marL="0" indent="0">
              <a:buFontTx/>
              <a:buNone/>
            </a:pPr>
            <a:r>
              <a:rPr lang="en-GB" sz="1200" dirty="0"/>
              <a:t>I will now pass over to James Rowe to discuss our biomarker strategy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85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first phase of readout will address the question of what are the best blood based biomarkers to answer those big questions we have day in, day out in clinic, do I have Alzheimer's disease? Do I have some other neurodegenerative or dementia pathology? And if I do, what is the outlook for me? Will my illness progress rapidly or slowly? The blood biomarkers might achieve this individually as a single chemical. For example, </a:t>
            </a:r>
            <a:r>
              <a:rPr lang="en-GB" dirty="0" err="1"/>
              <a:t>Ptau</a:t>
            </a:r>
            <a:r>
              <a:rPr lang="en-GB" dirty="0"/>
              <a:t> 1217 will be a strong candidate. Similar to, for example, the use of a single blood sugar measurements in diabetes.</a:t>
            </a:r>
          </a:p>
          <a:p>
            <a:r>
              <a:rPr lang="en-GB" dirty="0"/>
              <a:t>But it may need a set of biomarkers used together, which is in fact the way that spinal fluid or lumbar puncture tests work.</a:t>
            </a:r>
          </a:p>
          <a:p>
            <a:r>
              <a:rPr lang="en-GB" dirty="0"/>
              <a:t>These sets of biomarkers might be enhanced by integrating with clinical or demographic data in a way that other branches of medicine use such as in stroke risk profiling. And more sophisticated models with AI based techniques could also give maximum accuracy in performance. But to determine this we're going to run an observational study highlighted in the next slide.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03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about 3000 participants taking blood in the main study and we'll focus our analysis on what we call tier 1 and tier 2 blood biomarkers. Tier 1 BBMs are those that have already reached the Alzheimer's Association level 3 evidence and many of which already in the clinical use around the world or even direct to consumer. Tier 2 Bloods, have a substantial evidence base. By that we mean regular use in research studies and are of high interest but might fall short on level 3 evidence so far.</a:t>
            </a:r>
          </a:p>
          <a:p>
            <a:r>
              <a:rPr lang="en-GB" dirty="0"/>
              <a:t>But for all of these different assays, we're going to ask whether they should be used individually as a single biochemical test, in combination as a set of biomarkers, or in integration with clinical and demographic data. We will ask whether they perform adequately  - are they accurate, do they have strong positive predictive value to rule in an illness or negative predictive value to rule it out? Are they sensitive and specific? And the thresholds for this are really going to be informed by Commissioners and patient and public input. We also have some sub studies looking at the robustness and reliability of </a:t>
            </a:r>
            <a:r>
              <a:rPr lang="en-GB"/>
              <a:t>the assays, </a:t>
            </a:r>
            <a:r>
              <a:rPr lang="en-GB" dirty="0"/>
              <a:t>and ways to double check the validity of the biomarker performance.</a:t>
            </a:r>
          </a:p>
          <a:p>
            <a:r>
              <a:rPr lang="en-GB" dirty="0"/>
              <a:t>But ultimately, by the end of year three, we will know which is the best biomarker or biomarkers to take forward to the randomised clinical control trial that Ivan Koychev will describe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2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The trial component of the proposal leverages the knowledge we obtained from the observational study to test 2 hypothesis that in our view are critical to establishing the clinical utilities of blood biomarkers. But as well, whether they improve the quality of life of patients, and whether they reduce the healthcare costs of dementia. We will do this by randomising 880 individuals into two groups, one where disclosure of blood results is done two weeks after they're taken and another where no disclosure is made.</a:t>
            </a:r>
          </a:p>
          <a:p>
            <a:pPr marL="0" lvl="0" indent="0" algn="l" rtl="0">
              <a:spcBef>
                <a:spcPts val="0"/>
              </a:spcBef>
              <a:spcAft>
                <a:spcPts val="0"/>
              </a:spcAft>
              <a:buNone/>
            </a:pPr>
            <a:r>
              <a:rPr lang="en-GB" dirty="0"/>
              <a:t>Population are up in these of secondary care memory clinical services with a dementia related diagnosis. The primary outcome is participant related quality of life as this is the key measure that NICE uses to establish cost effectiveness. We’re also interested in the number of secondary and tertiary outcome measures such as patient and carer quality of life, patient and carer acceptability, patient symptoms such as health, anxiety, cognition and activities of daily living. Importantly for the health economic aspect of readout, we will also investigate use of healthcare and other resources.</a:t>
            </a:r>
            <a:endParaRPr dirty="0"/>
          </a:p>
        </p:txBody>
      </p:sp>
      <p:sp>
        <p:nvSpPr>
          <p:cNvPr id="519" name="Google Shape;5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14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key question for the HE workstream is what are the costs of incorporating BBMs into clinical care – do they give value and are they affordable?</a:t>
            </a:r>
          </a:p>
          <a:p>
            <a:pPr marL="0" lvl="0" indent="0">
              <a:lnSpc>
                <a:spcPct val="105000"/>
              </a:lnSpc>
              <a:buFont typeface="Calibri" panose="020F0502020204030204" pitchFamily="34" charset="0"/>
              <a:buNone/>
            </a:pPr>
            <a:r>
              <a:rPr lang="en-GB" sz="1800" dirty="0"/>
              <a:t>We will use data from the two arms of the study, plus from published literature, to produce an economic evaluation of quality adjusted life years, incremental costs and cost-effectiveness, in other words, </a:t>
            </a:r>
            <a:r>
              <a:rPr lang="en-GB" sz="1800" b="1" dirty="0"/>
              <a:t>value</a:t>
            </a:r>
            <a:r>
              <a:rPr lang="en-GB" sz="1800" dirty="0"/>
              <a:t>. We will then follow NICE guidance on budget impact analysis to establish NHS costs relative to current care and </a:t>
            </a:r>
            <a:r>
              <a:rPr lang="en-GB" sz="1800" b="1" dirty="0"/>
              <a:t>affordability</a:t>
            </a:r>
            <a:r>
              <a:rPr lang="en-GB" sz="1800" dirty="0"/>
              <a:t>, based on </a:t>
            </a:r>
          </a:p>
          <a:p>
            <a:pPr marL="0" lvl="0" indent="0">
              <a:lnSpc>
                <a:spcPct val="105000"/>
              </a:lnSpc>
              <a:buFont typeface="Calibri" panose="020F0502020204030204" pitchFamily="34" charset="0"/>
              <a:buNone/>
            </a:pPr>
            <a:r>
              <a:rPr lang="en-GB" sz="2800" kern="1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the size of the population and expected uptake of BBMs</a:t>
            </a:r>
            <a:endParaRPr lang="en-GB" sz="2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5000"/>
              </a:lnSpc>
              <a:spcAft>
                <a:spcPts val="800"/>
              </a:spcAft>
              <a:buFont typeface="Calibri" panose="020F0502020204030204" pitchFamily="34" charset="0"/>
              <a:buChar char="-"/>
            </a:pPr>
            <a:r>
              <a:rPr lang="en-GB" sz="2800" kern="100" dirty="0">
                <a:solidFill>
                  <a:srgbClr val="FF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current and future clinical pathways and their costs as agreed with our partnering ICBs</a:t>
            </a:r>
            <a:endParaRPr lang="en-GB" sz="2800" kern="100" dirty="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r>
              <a:rPr lang="en-GB" sz="1800" dirty="0"/>
              <a:t>The model will include health and social care resource use, </a:t>
            </a:r>
            <a:r>
              <a:rPr lang="en-GB" sz="1800" b="1" dirty="0"/>
              <a:t>but</a:t>
            </a:r>
            <a:r>
              <a:rPr lang="en-GB" sz="1800" dirty="0"/>
              <a:t> </a:t>
            </a:r>
            <a:r>
              <a:rPr lang="en-GB" sz="1800" b="1" dirty="0"/>
              <a:t>also wider lifetime, societal costs</a:t>
            </a:r>
            <a:r>
              <a:rPr lang="en-GB" sz="1800" dirty="0"/>
              <a:t>, such as informal care costs and carer productivity losses collated via questionnaires - data which are especially lacking, particularly in under represented groups. We will access expert opinions on the conceptual model , including from the ICBs</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30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summarise </a:t>
            </a:r>
            <a:r>
              <a:rPr lang="en-GB" b="0" dirty="0"/>
              <a:t>we</a:t>
            </a:r>
            <a:r>
              <a:rPr lang="en-GB" b="1" dirty="0"/>
              <a:t> </a:t>
            </a:r>
            <a:r>
              <a:rPr lang="en-GB" dirty="0"/>
              <a:t>will leverage a diverse, </a:t>
            </a:r>
            <a:r>
              <a:rPr lang="en-GB" b="1" dirty="0"/>
              <a:t>existing UK wide network</a:t>
            </a:r>
            <a:r>
              <a:rPr lang="en-GB" dirty="0"/>
              <a:t>, for rapid set up and recruitment</a:t>
            </a:r>
          </a:p>
          <a:p>
            <a:r>
              <a:rPr lang="en-GB" dirty="0"/>
              <a:t>We bring a </a:t>
            </a:r>
            <a:r>
              <a:rPr lang="en-GB" b="1" dirty="0"/>
              <a:t>wide set of stakeholders</a:t>
            </a:r>
            <a:r>
              <a:rPr lang="en-GB" dirty="0"/>
              <a:t>, including an existing public and patient involvement and engagement group, UK wide commissioner representation and industry buy in</a:t>
            </a:r>
          </a:p>
          <a:p>
            <a:r>
              <a:rPr lang="en-GB" dirty="0"/>
              <a:t>We are building on </a:t>
            </a:r>
            <a:r>
              <a:rPr lang="en-GB" b="1" dirty="0"/>
              <a:t>ongoing work </a:t>
            </a:r>
            <a:r>
              <a:rPr lang="en-GB" dirty="0"/>
              <a:t>collecting BBMs and have developed an accessible protocol for maximum representative recruitment</a:t>
            </a:r>
          </a:p>
          <a:p>
            <a:r>
              <a:rPr lang="en-GB" dirty="0"/>
              <a:t>And we feel our study will provide </a:t>
            </a:r>
            <a:r>
              <a:rPr lang="en-GB" b="1" dirty="0"/>
              <a:t>maximum information </a:t>
            </a:r>
            <a:r>
              <a:rPr lang="en-GB" dirty="0"/>
              <a:t>by using our aligned work for validation, and because of our focus on utility in real world settings via our sub-studies</a:t>
            </a:r>
          </a:p>
          <a:p>
            <a:r>
              <a:rPr lang="en-GB" dirty="0"/>
              <a:t>Overall this means we can provide a fast and effective way of developing an optimal pathway for patient benefit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87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07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369B5FD6-B183-5B97-6AD9-1CBEF245882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a:extLst>
              <a:ext uri="{FF2B5EF4-FFF2-40B4-BE49-F238E27FC236}">
                <a16:creationId xmlns:a16="http://schemas.microsoft.com/office/drawing/2014/main" id="{89EA598C-5FE7-4C46-1949-3B0202C5FE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272388" name="Slide Number Placeholder 3">
            <a:extLst>
              <a:ext uri="{FF2B5EF4-FFF2-40B4-BE49-F238E27FC236}">
                <a16:creationId xmlns:a16="http://schemas.microsoft.com/office/drawing/2014/main" id="{6154661F-3F90-A24D-BB6D-6C62C45466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5A5DC5-BD91-42DC-B1CE-CA8EA7F7949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3AB3B-DA69-4FEA-B68F-8646FB9E3E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24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50AEC-53F7-464F-B406-CFE4047146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4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I want to thank the panel for inviting us and for the reviewers for their very helpful comments, which we, as 3 co-leads, will aim to address in this presentation, together with an overview of what our proposal would deliver.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 going to start with summarising what we see as the 5 main unanswered questions concerning BBMs.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issue is that many people still do not get a dementia diagnosis and if they do, it often lacks accuracy, so a key question is whether BBMs will help and add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a lot of data around emerging BBMs, but the validity of these, whether individually or as part of a panel, and in particular validity around prognosis are lacking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compounded by the lack of data in certain under represented groups, especially concerning the impact of ethnicity, increasing age and comorbidities, plus also the optimal delivery method to be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need to understand the RW clinical utility of BBMs and how information from them should be imparted and when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finally there are obviously significant delivery challenges and questions around how we build BBMs to be scalable and sustainable in the NHS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41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962587d41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962587d41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 READ-OUT study will deliver outcomes to address each of these questions and establish a pathway for BBM use</a:t>
            </a:r>
          </a:p>
          <a:p>
            <a:pPr marL="0" lvl="0" indent="0" algn="l" rtl="0">
              <a:spcBef>
                <a:spcPts val="0"/>
              </a:spcBef>
              <a:spcAft>
                <a:spcPts val="0"/>
              </a:spcAft>
              <a:buNone/>
            </a:pPr>
            <a:r>
              <a:rPr lang="en-GB" dirty="0"/>
              <a:t>We will use our preexisting network to deliver validation in RWPs, and provide vital evidence for the HE analysis of their use and disclosure</a:t>
            </a:r>
          </a:p>
          <a:p>
            <a:pPr marL="0" lvl="0" indent="0" algn="l" rtl="0">
              <a:spcBef>
                <a:spcPts val="0"/>
              </a:spcBef>
              <a:spcAft>
                <a:spcPts val="0"/>
              </a:spcAft>
              <a:buNone/>
            </a:pPr>
            <a:r>
              <a:rPr lang="en-GB" dirty="0"/>
              <a:t>This will establish an evidence base for diagnostic and prognostic BBMs, for both </a:t>
            </a:r>
            <a:r>
              <a:rPr lang="en-GB" dirty="0" err="1"/>
              <a:t>Alzheimers</a:t>
            </a:r>
            <a:r>
              <a:rPr lang="en-GB" dirty="0"/>
              <a:t> Disease and other dementias, and we will maximise the validation of these by aligning our data with existing DPUK study data and processes within other ongoing cohorts</a:t>
            </a:r>
          </a:p>
          <a:p>
            <a:pPr marL="0" lvl="0" indent="0" algn="l" rtl="0">
              <a:spcBef>
                <a:spcPts val="0"/>
              </a:spcBef>
              <a:spcAft>
                <a:spcPts val="0"/>
              </a:spcAft>
              <a:buNone/>
            </a:pPr>
            <a:r>
              <a:rPr lang="en-GB" dirty="0"/>
              <a:t>We will also provide thresholds for BBMs based on ethnicity, age and comorbidities, developed with public and patient input</a:t>
            </a:r>
          </a:p>
          <a:p>
            <a:pPr marL="0" lvl="0" indent="0" algn="l" rtl="0">
              <a:spcBef>
                <a:spcPts val="0"/>
              </a:spcBef>
              <a:spcAft>
                <a:spcPts val="0"/>
              </a:spcAft>
              <a:buNone/>
            </a:pPr>
            <a:r>
              <a:rPr lang="en-GB" dirty="0"/>
              <a:t>To address utility and communication, we will then provide a framework for standard results interpretation and disclosure for future role out</a:t>
            </a:r>
          </a:p>
          <a:p>
            <a:pPr marL="0" lvl="0" indent="0" algn="l" rtl="0">
              <a:spcBef>
                <a:spcPts val="0"/>
              </a:spcBef>
              <a:spcAft>
                <a:spcPts val="0"/>
              </a:spcAft>
              <a:buNone/>
            </a:pPr>
            <a:r>
              <a:rPr lang="en-GB" dirty="0"/>
              <a:t>And to address the big question of delivery, we will test varied ways of delivering BBMs and work with commissioners and industry partners to create a future-proof pathway for their use</a:t>
            </a:r>
          </a:p>
        </p:txBody>
      </p:sp>
      <p:sp>
        <p:nvSpPr>
          <p:cNvPr id="346" name="Google Shape;346;g2962587d41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6824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demonstrates the reach of our network of sites, which includes 14 Integrated Care Boards, as well as partner networks in the devolved nations and outside of the UK, to allow maximal sharing of knowledge and expertise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50AEC-53F7-464F-B406-CFE4047146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53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proposal has been built and will be further developed in partnership with people with lived experience, to reflect ARUK’s and AS research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already have a specialist PPIE group in place, which will be augmented by additional representatives from 10 strategically selected, diverse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here we have a quote from a member of our group, highlighting the massive opportunity BBMs provide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use our ongoing PPIE work to co-produce a robust study and to achieve optimal ways of communicating complex results, with PPIE representation at all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will include work around defining clinical utility, how we balance the trade off between false positives and negatives and what is the optimal mode of delivery of BBMs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B6C4C-240F-41C6-A1C8-363282940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527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dpuk@psych.ox.ac.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dementiasplatform.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dpuk@psych.ox.ac.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dementiasplatform.uk/"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0210-9FE9-04E0-86A2-5870A3BE48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CE2AE30-195A-2415-DC32-DA20FEACB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AA67825-4603-D276-8D33-FCD3CB04BB91}"/>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5" name="Footer Placeholder 4">
            <a:extLst>
              <a:ext uri="{FF2B5EF4-FFF2-40B4-BE49-F238E27FC236}">
                <a16:creationId xmlns:a16="http://schemas.microsoft.com/office/drawing/2014/main" id="{D9E0D84F-DDDF-2C0A-C179-E267BF872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F3CAC7-B825-6C29-E7E2-D1218321E7D7}"/>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1775362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BD6F-F3F6-22DF-F4DF-5FD32E015EE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00FD37C-ED7C-2277-8EC8-6DF2173492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5433C8F-34BF-730F-BC41-7A2654199D8A}"/>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5" name="Footer Placeholder 4">
            <a:extLst>
              <a:ext uri="{FF2B5EF4-FFF2-40B4-BE49-F238E27FC236}">
                <a16:creationId xmlns:a16="http://schemas.microsoft.com/office/drawing/2014/main" id="{DCFE98A7-8301-33E9-7080-27E27B7ADD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08730E-2D7B-B586-4755-509B2BD0EDDF}"/>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314848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A3954C-2996-5A03-972B-6B29BCF0941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2E63E1B-8761-BC79-CCEA-A2681B1A2B0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DE6FD2-8CF9-3F2E-BDD0-882086095DF5}"/>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5" name="Footer Placeholder 4">
            <a:extLst>
              <a:ext uri="{FF2B5EF4-FFF2-40B4-BE49-F238E27FC236}">
                <a16:creationId xmlns:a16="http://schemas.microsoft.com/office/drawing/2014/main" id="{C4A11242-1CA9-22C3-A753-389F5DB070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BED51A-1D7C-3934-E50E-3700D12FAF76}"/>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559495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with photo">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DC5C3B9-B9A7-4491-825D-E50FAD00E10D}"/>
              </a:ext>
            </a:extLst>
          </p:cNvPr>
          <p:cNvSpPr>
            <a:spLocks noGrp="1"/>
          </p:cNvSpPr>
          <p:nvPr>
            <p:ph type="ctrTitle" idx="4294967295"/>
          </p:nvPr>
        </p:nvSpPr>
        <p:spPr>
          <a:xfrm>
            <a:off x="567832" y="1508077"/>
            <a:ext cx="2906888" cy="1746913"/>
          </a:xfrm>
          <a:prstGeom prst="rect">
            <a:avLst/>
          </a:prstGeom>
        </p:spPr>
        <p:txBody>
          <a:bodyPr anchor="b">
            <a:normAutofit/>
          </a:bodyPr>
          <a:lstStyle>
            <a:lvl1pPr>
              <a:defRPr sz="2800"/>
            </a:lvl1pPr>
          </a:lstStyle>
          <a:p>
            <a:pPr algn="l"/>
            <a:r>
              <a:rPr lang="en-US" sz="3200" dirty="0">
                <a:solidFill>
                  <a:srgbClr val="5D2D8A"/>
                </a:solidFill>
              </a:rPr>
              <a:t>Click to edit Master title style</a:t>
            </a:r>
            <a:endParaRPr lang="en-GB" sz="3200" dirty="0">
              <a:solidFill>
                <a:srgbClr val="5D2D8A"/>
              </a:solidFill>
            </a:endParaRPr>
          </a:p>
        </p:txBody>
      </p:sp>
      <p:sp>
        <p:nvSpPr>
          <p:cNvPr id="17" name="Subtitle 2">
            <a:extLst>
              <a:ext uri="{FF2B5EF4-FFF2-40B4-BE49-F238E27FC236}">
                <a16:creationId xmlns:a16="http://schemas.microsoft.com/office/drawing/2014/main" id="{A07A3547-DA2F-4044-9E38-9EAADA1A0ED4}"/>
              </a:ext>
            </a:extLst>
          </p:cNvPr>
          <p:cNvSpPr>
            <a:spLocks noGrp="1"/>
          </p:cNvSpPr>
          <p:nvPr>
            <p:ph type="subTitle" idx="4294967295" hasCustomPrompt="1"/>
          </p:nvPr>
        </p:nvSpPr>
        <p:spPr>
          <a:xfrm>
            <a:off x="567832" y="3330054"/>
            <a:ext cx="2906888" cy="1105469"/>
          </a:xfrm>
          <a:prstGeom prst="rect">
            <a:avLst/>
          </a:prstGeom>
        </p:spPr>
        <p:txBody>
          <a:bodyPr>
            <a:normAutofit/>
          </a:bodyPr>
          <a:lstStyle>
            <a:lvl1pPr>
              <a:buNone/>
              <a:defRPr/>
            </a:lvl1pPr>
          </a:lstStyle>
          <a:p>
            <a:pPr algn="l"/>
            <a:r>
              <a:rPr lang="en-GB" sz="2000" dirty="0">
                <a:solidFill>
                  <a:srgbClr val="EB0082"/>
                </a:solidFill>
              </a:rPr>
              <a:t>Click to add subtitle</a:t>
            </a:r>
          </a:p>
        </p:txBody>
      </p:sp>
      <p:pic>
        <p:nvPicPr>
          <p:cNvPr id="19" name="Picture 18">
            <a:extLst>
              <a:ext uri="{FF2B5EF4-FFF2-40B4-BE49-F238E27FC236}">
                <a16:creationId xmlns:a16="http://schemas.microsoft.com/office/drawing/2014/main" id="{BC54C3FD-F507-483C-B4C1-E157D8A32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32" y="588963"/>
            <a:ext cx="1930400" cy="533400"/>
          </a:xfrm>
          <a:prstGeom prst="rect">
            <a:avLst/>
          </a:prstGeom>
        </p:spPr>
      </p:pic>
      <p:sp>
        <p:nvSpPr>
          <p:cNvPr id="20" name="TextBox 19">
            <a:extLst>
              <a:ext uri="{FF2B5EF4-FFF2-40B4-BE49-F238E27FC236}">
                <a16:creationId xmlns:a16="http://schemas.microsoft.com/office/drawing/2014/main" id="{44A5A549-7EFA-4178-95B1-6975905F02A7}"/>
              </a:ext>
            </a:extLst>
          </p:cNvPr>
          <p:cNvSpPr txBox="1"/>
          <p:nvPr/>
        </p:nvSpPr>
        <p:spPr>
          <a:xfrm>
            <a:off x="597152" y="6149526"/>
            <a:ext cx="2877568" cy="338554"/>
          </a:xfrm>
          <a:prstGeom prst="rect">
            <a:avLst/>
          </a:prstGeom>
          <a:noFill/>
        </p:spPr>
        <p:txBody>
          <a:bodyPr wrap="square" lIns="0" tIns="0" rIns="0" bIns="0" rtlCol="0">
            <a:spAutoFit/>
          </a:bodyPr>
          <a:lstStyle/>
          <a:p>
            <a:r>
              <a:rPr lang="en-GB" sz="1000" dirty="0">
                <a:solidFill>
                  <a:srgbClr val="666666"/>
                </a:solidFill>
              </a:rPr>
              <a:t>Funded by</a:t>
            </a:r>
          </a:p>
          <a:p>
            <a:r>
              <a:rPr lang="en-GB" sz="1200" dirty="0">
                <a:solidFill>
                  <a:srgbClr val="333333"/>
                </a:solidFill>
                <a:latin typeface="+mj-lt"/>
              </a:rPr>
              <a:t>Medical Research Council</a:t>
            </a:r>
          </a:p>
        </p:txBody>
      </p:sp>
      <p:cxnSp>
        <p:nvCxnSpPr>
          <p:cNvPr id="25" name="Straight Connector 24">
            <a:extLst>
              <a:ext uri="{FF2B5EF4-FFF2-40B4-BE49-F238E27FC236}">
                <a16:creationId xmlns:a16="http://schemas.microsoft.com/office/drawing/2014/main" id="{9C536110-88DE-4AC7-8713-5295B540C934}"/>
              </a:ext>
            </a:extLst>
          </p:cNvPr>
          <p:cNvCxnSpPr>
            <a:cxnSpLocks/>
          </p:cNvCxnSpPr>
          <p:nvPr/>
        </p:nvCxnSpPr>
        <p:spPr>
          <a:xfrm>
            <a:off x="597152" y="5980520"/>
            <a:ext cx="2877568" cy="0"/>
          </a:xfrm>
          <a:prstGeom prst="line">
            <a:avLst/>
          </a:prstGeom>
          <a:ln w="12700">
            <a:solidFill>
              <a:srgbClr val="5D2D8A"/>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E36D2C0-E761-463E-822D-DC018DC2A095}"/>
              </a:ext>
            </a:extLst>
          </p:cNvPr>
          <p:cNvGrpSpPr/>
          <p:nvPr userDrawn="1"/>
        </p:nvGrpSpPr>
        <p:grpSpPr>
          <a:xfrm>
            <a:off x="550832" y="5166533"/>
            <a:ext cx="2923888" cy="664660"/>
            <a:chOff x="712222" y="6381189"/>
            <a:chExt cx="2870315" cy="664660"/>
          </a:xfrm>
        </p:grpSpPr>
        <p:sp>
          <p:nvSpPr>
            <p:cNvPr id="26" name="TextBox 25">
              <a:extLst>
                <a:ext uri="{FF2B5EF4-FFF2-40B4-BE49-F238E27FC236}">
                  <a16:creationId xmlns:a16="http://schemas.microsoft.com/office/drawing/2014/main" id="{099F4A5E-5991-44C3-A695-6E1BB0BBF760}"/>
                </a:ext>
              </a:extLst>
            </p:cNvPr>
            <p:cNvSpPr txBox="1"/>
            <p:nvPr/>
          </p:nvSpPr>
          <p:spPr>
            <a:xfrm>
              <a:off x="712222" y="6381189"/>
              <a:ext cx="2870315" cy="640945"/>
            </a:xfrm>
            <a:prstGeom prst="rect">
              <a:avLst/>
            </a:prstGeom>
            <a:noFill/>
          </p:spPr>
          <p:txBody>
            <a:bodyPr wrap="square" lIns="68400" tIns="0" rIns="0" bIns="0" rtlCol="0">
              <a:spAutoFit/>
            </a:bodyPr>
            <a:lstStyle/>
            <a:p>
              <a:pPr algn="l">
                <a:lnSpc>
                  <a:spcPct val="130000"/>
                </a:lnSpc>
                <a:spcAft>
                  <a:spcPts val="300"/>
                </a:spcAft>
              </a:pPr>
              <a:r>
                <a:rPr lang="en-GB" sz="1100" dirty="0">
                  <a:solidFill>
                    <a:srgbClr val="E4007C"/>
                  </a:solidFill>
                  <a:effectLst/>
                  <a:latin typeface="IBM Plex Sans" panose="020B0503050203000203" pitchFamily="34" charset="0"/>
                  <a:ea typeface="Calibri" panose="020F0502020204030204" pitchFamily="34" charset="0"/>
                  <a:cs typeface="Times New Roman" panose="02020603050405020304" pitchFamily="18" charset="0"/>
                </a:rPr>
                <a:t>T:</a:t>
              </a:r>
              <a:r>
                <a:rPr lang="en-GB" sz="1100"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 +44 (0) 1865 613166</a:t>
              </a:r>
              <a:br>
                <a:rPr lang="en-GB" sz="1100"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br>
              <a:r>
                <a:rPr lang="en-GB" sz="1100" dirty="0">
                  <a:solidFill>
                    <a:srgbClr val="E4007C"/>
                  </a:solidFill>
                  <a:effectLst/>
                  <a:latin typeface="IBM Plex Sans" panose="020B0503050203000203" pitchFamily="34" charset="0"/>
                  <a:ea typeface="Calibri" panose="020F0502020204030204" pitchFamily="34" charset="0"/>
                  <a:cs typeface="Times New Roman" panose="02020603050405020304" pitchFamily="18" charset="0"/>
                </a:rPr>
                <a:t>E:</a:t>
              </a:r>
              <a:r>
                <a:rPr lang="en-GB" sz="1100"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 </a:t>
              </a:r>
              <a:r>
                <a:rPr lang="en-GB" sz="1100" u="none" strike="noStrike"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dpuk@psych.ox.ac.uk</a:t>
              </a:r>
              <a:br>
                <a:rPr lang="en-GB" sz="1100" strike="noStrike" dirty="0">
                  <a:solidFill>
                    <a:srgbClr val="666666"/>
                  </a:solidFill>
                  <a:latin typeface="IBM Plex Sans" panose="020B0503050203000203" pitchFamily="34" charset="0"/>
                  <a:ea typeface="Calibri" panose="020F0502020204030204" pitchFamily="34" charset="0"/>
                  <a:cs typeface="Times New Roman" panose="02020603050405020304" pitchFamily="18" charset="0"/>
                </a:rPr>
              </a:br>
              <a:r>
                <a:rPr lang="en-GB" sz="1100" dirty="0">
                  <a:solidFill>
                    <a:srgbClr val="EB0082"/>
                  </a:solidFill>
                  <a:effectLst/>
                  <a:latin typeface="IBM Plex Sans Medium" panose="020B0603050203000203" pitchFamily="34" charset="0"/>
                  <a:ea typeface="Calibri" panose="020F0502020204030204" pitchFamily="34" charset="0"/>
                  <a:cs typeface="Times New Roman" panose="02020603050405020304" pitchFamily="18" charset="0"/>
                </a:rPr>
                <a:t>dementiasplatform.uk</a:t>
              </a:r>
              <a:endParaRPr lang="en-GB" sz="1100" dirty="0">
                <a:solidFill>
                  <a:srgbClr val="EB0082"/>
                </a:solidFill>
                <a:effectLst/>
                <a:latin typeface="IBM Plex Sans" panose="020B0503050203000203" pitchFamily="34" charset="0"/>
                <a:ea typeface="Calibri" panose="020F0502020204030204" pitchFamily="34" charset="0"/>
                <a:cs typeface="Times New Roman" panose="02020603050405020304" pitchFamily="18" charset="0"/>
              </a:endParaRPr>
            </a:p>
          </p:txBody>
        </p:sp>
        <p:sp>
          <p:nvSpPr>
            <p:cNvPr id="27" name="Rectangle 26">
              <a:hlinkClick r:id="rId3"/>
              <a:extLst>
                <a:ext uri="{FF2B5EF4-FFF2-40B4-BE49-F238E27FC236}">
                  <a16:creationId xmlns:a16="http://schemas.microsoft.com/office/drawing/2014/main" id="{6E379715-6B60-4E98-8B21-E26F22D52F3E}"/>
                </a:ext>
              </a:extLst>
            </p:cNvPr>
            <p:cNvSpPr/>
            <p:nvPr/>
          </p:nvSpPr>
          <p:spPr>
            <a:xfrm>
              <a:off x="912223" y="6622084"/>
              <a:ext cx="1585912"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hlinkClick r:id="rId4"/>
              <a:extLst>
                <a:ext uri="{FF2B5EF4-FFF2-40B4-BE49-F238E27FC236}">
                  <a16:creationId xmlns:a16="http://schemas.microsoft.com/office/drawing/2014/main" id="{66CD7390-D165-4A24-A2B0-1E0FA466B5A4}"/>
                </a:ext>
              </a:extLst>
            </p:cNvPr>
            <p:cNvSpPr/>
            <p:nvPr/>
          </p:nvSpPr>
          <p:spPr>
            <a:xfrm>
              <a:off x="712222" y="6845824"/>
              <a:ext cx="1585912"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9" name="Straight Connector 28">
            <a:extLst>
              <a:ext uri="{FF2B5EF4-FFF2-40B4-BE49-F238E27FC236}">
                <a16:creationId xmlns:a16="http://schemas.microsoft.com/office/drawing/2014/main" id="{304D107B-6144-4206-B5A9-D77E6B918B6E}"/>
              </a:ext>
            </a:extLst>
          </p:cNvPr>
          <p:cNvCxnSpPr>
            <a:cxnSpLocks/>
          </p:cNvCxnSpPr>
          <p:nvPr userDrawn="1"/>
        </p:nvCxnSpPr>
        <p:spPr>
          <a:xfrm>
            <a:off x="597152" y="5980520"/>
            <a:ext cx="2877568" cy="0"/>
          </a:xfrm>
          <a:prstGeom prst="line">
            <a:avLst/>
          </a:prstGeom>
          <a:ln w="12700">
            <a:solidFill>
              <a:srgbClr val="5D2D8A"/>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CB9BFC3A-5167-43B9-BBDD-A79671F7FF51}"/>
              </a:ext>
            </a:extLst>
          </p:cNvPr>
          <p:cNvSpPr>
            <a:spLocks noGrp="1"/>
          </p:cNvSpPr>
          <p:nvPr>
            <p:ph type="pic" sz="quarter" idx="10"/>
          </p:nvPr>
        </p:nvSpPr>
        <p:spPr>
          <a:xfrm>
            <a:off x="4048124" y="0"/>
            <a:ext cx="8143876" cy="6858000"/>
          </a:xfrm>
          <a:prstGeom prst="rect">
            <a:avLst/>
          </a:prstGeom>
        </p:spPr>
        <p:txBody>
          <a:bodyPr/>
          <a:lstStyle>
            <a:lvl1pPr>
              <a:buNone/>
              <a:defRPr/>
            </a:lvl1pPr>
          </a:lstStyle>
          <a:p>
            <a:endParaRPr lang="en-GB" dirty="0"/>
          </a:p>
        </p:txBody>
      </p:sp>
    </p:spTree>
    <p:extLst>
      <p:ext uri="{BB962C8B-B14F-4D97-AF65-F5344CB8AC3E}">
        <p14:creationId xmlns:p14="http://schemas.microsoft.com/office/powerpoint/2010/main" val="82902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 no title or footer, graph">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C0BA915-0AF4-4245-A8A7-F5C5A7EF948F}"/>
              </a:ext>
            </a:extLst>
          </p:cNvPr>
          <p:cNvSpPr>
            <a:spLocks noGrp="1"/>
          </p:cNvSpPr>
          <p:nvPr>
            <p:ph type="body" sz="quarter" idx="10" hasCustomPrompt="1"/>
          </p:nvPr>
        </p:nvSpPr>
        <p:spPr>
          <a:xfrm>
            <a:off x="599336" y="6205992"/>
            <a:ext cx="10993327" cy="340187"/>
          </a:xfrm>
          <a:prstGeom prst="rect">
            <a:avLst/>
          </a:prstGeom>
        </p:spPr>
        <p:txBody>
          <a:bodyPr/>
          <a:lstStyle>
            <a:lvl1pPr marL="0" indent="0" algn="ctr">
              <a:buNone/>
              <a:defRPr sz="1600"/>
            </a:lvl1pPr>
          </a:lstStyle>
          <a:p>
            <a:r>
              <a:rPr lang="en-GB" dirty="0">
                <a:solidFill>
                  <a:srgbClr val="333333"/>
                </a:solidFill>
              </a:rPr>
              <a:t>Fig. 1: Add caption here</a:t>
            </a:r>
          </a:p>
        </p:txBody>
      </p:sp>
      <p:sp>
        <p:nvSpPr>
          <p:cNvPr id="4" name="Chart Placeholder 3">
            <a:extLst>
              <a:ext uri="{FF2B5EF4-FFF2-40B4-BE49-F238E27FC236}">
                <a16:creationId xmlns:a16="http://schemas.microsoft.com/office/drawing/2014/main" id="{6EFB771E-724E-4B13-929A-B4CD03A5B2A3}"/>
              </a:ext>
            </a:extLst>
          </p:cNvPr>
          <p:cNvSpPr>
            <a:spLocks noGrp="1"/>
          </p:cNvSpPr>
          <p:nvPr>
            <p:ph type="chart" sz="quarter" idx="11"/>
          </p:nvPr>
        </p:nvSpPr>
        <p:spPr>
          <a:xfrm>
            <a:off x="597011" y="484496"/>
            <a:ext cx="10993327" cy="5609229"/>
          </a:xfrm>
          <a:prstGeom prst="rect">
            <a:avLst/>
          </a:prstGeom>
        </p:spPr>
        <p:txBody>
          <a:bodyPr/>
          <a:lstStyle/>
          <a:p>
            <a:endParaRPr lang="en-GB"/>
          </a:p>
        </p:txBody>
      </p:sp>
    </p:spTree>
    <p:extLst>
      <p:ext uri="{BB962C8B-B14F-4D97-AF65-F5344CB8AC3E}">
        <p14:creationId xmlns:p14="http://schemas.microsoft.com/office/powerpoint/2010/main" val="1777327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image lef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DE2E973-76D7-4FCE-A16B-9E65C13912F8}"/>
              </a:ext>
            </a:extLst>
          </p:cNvPr>
          <p:cNvSpPr>
            <a:spLocks noGrp="1"/>
          </p:cNvSpPr>
          <p:nvPr>
            <p:ph type="pic" sz="quarter" idx="11"/>
          </p:nvPr>
        </p:nvSpPr>
        <p:spPr>
          <a:xfrm>
            <a:off x="596899" y="1729566"/>
            <a:ext cx="3509963" cy="4231269"/>
          </a:xfrm>
          <a:prstGeom prst="rect">
            <a:avLst/>
          </a:prstGeom>
        </p:spPr>
        <p:txBody>
          <a:bodyPr/>
          <a:lstStyle/>
          <a:p>
            <a:endParaRPr lang="en-GB"/>
          </a:p>
        </p:txBody>
      </p:sp>
      <p:sp>
        <p:nvSpPr>
          <p:cNvPr id="3" name="Title 1">
            <a:extLst>
              <a:ext uri="{FF2B5EF4-FFF2-40B4-BE49-F238E27FC236}">
                <a16:creationId xmlns:a16="http://schemas.microsoft.com/office/drawing/2014/main" id="{590E4105-CED0-4C7C-8F9C-18CFE302BE63}"/>
              </a:ext>
            </a:extLst>
          </p:cNvPr>
          <p:cNvSpPr>
            <a:spLocks noGrp="1"/>
          </p:cNvSpPr>
          <p:nvPr>
            <p:ph type="title"/>
          </p:nvPr>
        </p:nvSpPr>
        <p:spPr>
          <a:xfrm>
            <a:off x="597151" y="369079"/>
            <a:ext cx="10993327" cy="693738"/>
          </a:xfrm>
          <a:prstGeom prst="rect">
            <a:avLst/>
          </a:prstGeom>
        </p:spPr>
        <p:txBody>
          <a:bodyPr anchor="t">
            <a:normAutofit/>
          </a:bodyPr>
          <a:lstStyle/>
          <a:p>
            <a:pPr algn="l"/>
            <a:r>
              <a:rPr lang="en-US" sz="4000" dirty="0">
                <a:solidFill>
                  <a:srgbClr val="5D2D8A"/>
                </a:solidFill>
              </a:rPr>
              <a:t>Click to edit Master title style</a:t>
            </a:r>
            <a:endParaRPr lang="en-GB" sz="4000" dirty="0">
              <a:solidFill>
                <a:srgbClr val="5D2D8A"/>
              </a:solidFill>
            </a:endParaRPr>
          </a:p>
        </p:txBody>
      </p:sp>
      <p:pic>
        <p:nvPicPr>
          <p:cNvPr id="5" name="Picture 4">
            <a:extLst>
              <a:ext uri="{FF2B5EF4-FFF2-40B4-BE49-F238E27FC236}">
                <a16:creationId xmlns:a16="http://schemas.microsoft.com/office/drawing/2014/main" id="{0A5708B3-35C5-4FDC-B98A-A42541B14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21" y="6358995"/>
            <a:ext cx="1078088" cy="297893"/>
          </a:xfrm>
          <a:prstGeom prst="rect">
            <a:avLst/>
          </a:prstGeom>
        </p:spPr>
      </p:pic>
      <p:grpSp>
        <p:nvGrpSpPr>
          <p:cNvPr id="6" name="Group 5">
            <a:extLst>
              <a:ext uri="{FF2B5EF4-FFF2-40B4-BE49-F238E27FC236}">
                <a16:creationId xmlns:a16="http://schemas.microsoft.com/office/drawing/2014/main" id="{E2D56FE6-ACB4-4A5F-BA96-7802EBBC98D8}"/>
              </a:ext>
            </a:extLst>
          </p:cNvPr>
          <p:cNvGrpSpPr/>
          <p:nvPr/>
        </p:nvGrpSpPr>
        <p:grpSpPr>
          <a:xfrm>
            <a:off x="4474896" y="6358453"/>
            <a:ext cx="7115583" cy="298410"/>
            <a:chOff x="712222" y="6371882"/>
            <a:chExt cx="6971193" cy="200025"/>
          </a:xfrm>
        </p:grpSpPr>
        <p:sp>
          <p:nvSpPr>
            <p:cNvPr id="7" name="TextBox 6">
              <a:extLst>
                <a:ext uri="{FF2B5EF4-FFF2-40B4-BE49-F238E27FC236}">
                  <a16:creationId xmlns:a16="http://schemas.microsoft.com/office/drawing/2014/main" id="{62B22368-D715-4713-8BF4-E63EDFBB407F}"/>
                </a:ext>
              </a:extLst>
            </p:cNvPr>
            <p:cNvSpPr txBox="1"/>
            <p:nvPr/>
          </p:nvSpPr>
          <p:spPr>
            <a:xfrm>
              <a:off x="712222" y="6381189"/>
              <a:ext cx="6971193" cy="134612"/>
            </a:xfrm>
            <a:prstGeom prst="rect">
              <a:avLst/>
            </a:prstGeom>
            <a:noFill/>
          </p:spPr>
          <p:txBody>
            <a:bodyPr wrap="square" lIns="68400" tIns="0" rIns="0" bIns="0" rtlCol="0">
              <a:spAutoFit/>
            </a:bodyPr>
            <a:lstStyle/>
            <a:p>
              <a:pPr algn="r">
                <a:lnSpc>
                  <a:spcPct val="130000"/>
                </a:lnSpc>
                <a:spcAft>
                  <a:spcPts val="300"/>
                </a:spcAft>
              </a:pPr>
              <a:r>
                <a:rPr lang="en-GB" sz="1100" dirty="0">
                  <a:solidFill>
                    <a:srgbClr val="E4007C"/>
                  </a:solidFill>
                  <a:effectLst/>
                  <a:latin typeface="IBM Plex Sans" panose="020B0503050203000203" pitchFamily="34" charset="0"/>
                  <a:ea typeface="Calibri" panose="020F0502020204030204" pitchFamily="34" charset="0"/>
                  <a:cs typeface="Times New Roman" panose="02020603050405020304" pitchFamily="18" charset="0"/>
                </a:rPr>
                <a:t>T:</a:t>
              </a:r>
              <a:r>
                <a:rPr lang="en-GB" sz="1100"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 +44 (0) 1865 613166  |  </a:t>
              </a:r>
              <a:r>
                <a:rPr lang="en-GB" sz="1100" dirty="0">
                  <a:solidFill>
                    <a:srgbClr val="E4007C"/>
                  </a:solidFill>
                  <a:effectLst/>
                  <a:latin typeface="IBM Plex Sans" panose="020B0503050203000203" pitchFamily="34" charset="0"/>
                  <a:ea typeface="Calibri" panose="020F0502020204030204" pitchFamily="34" charset="0"/>
                  <a:cs typeface="Times New Roman" panose="02020603050405020304" pitchFamily="18" charset="0"/>
                </a:rPr>
                <a:t>E:</a:t>
              </a:r>
              <a:r>
                <a:rPr lang="en-GB" sz="1100"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 </a:t>
              </a:r>
              <a:r>
                <a:rPr lang="en-GB" sz="1100" strike="noStrike"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dpuk@psych.ox.ac.uk</a:t>
              </a:r>
              <a:r>
                <a:rPr lang="en-GB" sz="1100" dirty="0">
                  <a:solidFill>
                    <a:srgbClr val="666666"/>
                  </a:solidFill>
                  <a:effectLst/>
                  <a:latin typeface="IBM Plex Sans" panose="020B0503050203000203" pitchFamily="34" charset="0"/>
                  <a:ea typeface="Calibri" panose="020F0502020204030204" pitchFamily="34" charset="0"/>
                  <a:cs typeface="Times New Roman" panose="02020603050405020304" pitchFamily="18" charset="0"/>
                </a:rPr>
                <a:t>  |  </a:t>
              </a:r>
              <a:r>
                <a:rPr lang="en-GB" sz="1100" dirty="0">
                  <a:solidFill>
                    <a:srgbClr val="EB0082"/>
                  </a:solidFill>
                  <a:effectLst/>
                  <a:latin typeface="IBM Plex Sans Medium" panose="020B0603050203000203" pitchFamily="34" charset="0"/>
                  <a:ea typeface="Calibri" panose="020F0502020204030204" pitchFamily="34" charset="0"/>
                  <a:cs typeface="Times New Roman" panose="02020603050405020304" pitchFamily="18" charset="0"/>
                </a:rPr>
                <a:t>dementiasplatform.uk</a:t>
              </a:r>
              <a:endParaRPr lang="en-GB" sz="1100" dirty="0">
                <a:solidFill>
                  <a:srgbClr val="EB0082"/>
                </a:solidFill>
                <a:effectLst/>
                <a:latin typeface="IBM Plex Sans" panose="020B0503050203000203" pitchFamily="34" charset="0"/>
                <a:ea typeface="Calibri" panose="020F0502020204030204" pitchFamily="34" charset="0"/>
                <a:cs typeface="Times New Roman" panose="02020603050405020304" pitchFamily="18" charset="0"/>
              </a:endParaRPr>
            </a:p>
          </p:txBody>
        </p:sp>
        <p:sp>
          <p:nvSpPr>
            <p:cNvPr id="8" name="Rectangle 7">
              <a:hlinkClick r:id="rId3"/>
              <a:extLst>
                <a:ext uri="{FF2B5EF4-FFF2-40B4-BE49-F238E27FC236}">
                  <a16:creationId xmlns:a16="http://schemas.microsoft.com/office/drawing/2014/main" id="{B2A8AB43-2C07-40A2-B995-C83BE870672D}"/>
                </a:ext>
              </a:extLst>
            </p:cNvPr>
            <p:cNvSpPr/>
            <p:nvPr/>
          </p:nvSpPr>
          <p:spPr>
            <a:xfrm>
              <a:off x="4587240" y="6371882"/>
              <a:ext cx="1585912"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sp>
          <p:nvSpPr>
            <p:cNvPr id="9" name="Rectangle 8">
              <a:hlinkClick r:id="rId4"/>
              <a:extLst>
                <a:ext uri="{FF2B5EF4-FFF2-40B4-BE49-F238E27FC236}">
                  <a16:creationId xmlns:a16="http://schemas.microsoft.com/office/drawing/2014/main" id="{60BBFACB-E6A3-47A4-9B55-B0BAD7AFCE98}"/>
                </a:ext>
              </a:extLst>
            </p:cNvPr>
            <p:cNvSpPr/>
            <p:nvPr/>
          </p:nvSpPr>
          <p:spPr>
            <a:xfrm>
              <a:off x="6256961" y="6371882"/>
              <a:ext cx="1426454" cy="200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grpSp>
      <p:cxnSp>
        <p:nvCxnSpPr>
          <p:cNvPr id="10" name="Straight Connector 9">
            <a:extLst>
              <a:ext uri="{FF2B5EF4-FFF2-40B4-BE49-F238E27FC236}">
                <a16:creationId xmlns:a16="http://schemas.microsoft.com/office/drawing/2014/main" id="{942B9C99-E141-4C60-B46E-ABD0BE996260}"/>
              </a:ext>
            </a:extLst>
          </p:cNvPr>
          <p:cNvCxnSpPr>
            <a:cxnSpLocks/>
          </p:cNvCxnSpPr>
          <p:nvPr/>
        </p:nvCxnSpPr>
        <p:spPr>
          <a:xfrm>
            <a:off x="597152" y="6166592"/>
            <a:ext cx="10993327" cy="0"/>
          </a:xfrm>
          <a:prstGeom prst="line">
            <a:avLst/>
          </a:prstGeom>
          <a:ln w="12700">
            <a:solidFill>
              <a:srgbClr val="5D2D8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A8E7B36-B7FA-438D-A1C0-4993BAD010C3}"/>
              </a:ext>
            </a:extLst>
          </p:cNvPr>
          <p:cNvSpPr>
            <a:spLocks noGrp="1"/>
          </p:cNvSpPr>
          <p:nvPr>
            <p:ph type="body" sz="quarter" idx="10" hasCustomPrompt="1"/>
          </p:nvPr>
        </p:nvSpPr>
        <p:spPr>
          <a:xfrm>
            <a:off x="4314918" y="1729567"/>
            <a:ext cx="7275559" cy="4244619"/>
          </a:xfrm>
          <a:prstGeom prst="rect">
            <a:avLst/>
          </a:prstGeom>
        </p:spPr>
        <p:txBody>
          <a:bodyPr/>
          <a:lstStyle>
            <a:lvl1pPr marL="0" indent="0">
              <a:buNone/>
              <a:defRPr sz="1800"/>
            </a:lvl1pPr>
          </a:lstStyle>
          <a:p>
            <a:r>
              <a:rPr lang="en-GB" dirty="0">
                <a:solidFill>
                  <a:srgbClr val="333333"/>
                </a:solidFill>
              </a:rPr>
              <a:t>Add your content here in one column</a:t>
            </a:r>
          </a:p>
          <a:p>
            <a:endParaRPr lang="en-GB" dirty="0">
              <a:solidFill>
                <a:srgbClr val="333333"/>
              </a:solidFill>
            </a:endParaRPr>
          </a:p>
          <a:p>
            <a:r>
              <a:rPr lang="en-GB" dirty="0">
                <a:solidFill>
                  <a:srgbClr val="333333"/>
                </a:solidFill>
              </a:rPr>
              <a:t>Including lists:</a:t>
            </a:r>
          </a:p>
          <a:p>
            <a:pPr marL="285750" indent="-285750">
              <a:buClr>
                <a:srgbClr val="EB0082"/>
              </a:buClr>
              <a:buFont typeface="Wingdings" panose="05000000000000000000" pitchFamily="2" charset="2"/>
              <a:buChar char="§"/>
            </a:pPr>
            <a:r>
              <a:rPr lang="en-GB" dirty="0">
                <a:solidFill>
                  <a:srgbClr val="333333"/>
                </a:solidFill>
              </a:rPr>
              <a:t>This is a list item</a:t>
            </a:r>
          </a:p>
          <a:p>
            <a:pPr marL="285750" indent="-285750">
              <a:buClr>
                <a:srgbClr val="EB0082"/>
              </a:buClr>
              <a:buFont typeface="Wingdings" panose="05000000000000000000" pitchFamily="2" charset="2"/>
              <a:buChar char="§"/>
            </a:pPr>
            <a:r>
              <a:rPr lang="en-GB" dirty="0">
                <a:solidFill>
                  <a:srgbClr val="333333"/>
                </a:solidFill>
              </a:rPr>
              <a:t>This is another list item</a:t>
            </a:r>
          </a:p>
        </p:txBody>
      </p:sp>
      <p:sp>
        <p:nvSpPr>
          <p:cNvPr id="25" name="Text Placeholder 24">
            <a:extLst>
              <a:ext uri="{FF2B5EF4-FFF2-40B4-BE49-F238E27FC236}">
                <a16:creationId xmlns:a16="http://schemas.microsoft.com/office/drawing/2014/main" id="{2D2892D5-CA6A-4FDE-ABCD-ED4CB27AA3F8}"/>
              </a:ext>
            </a:extLst>
          </p:cNvPr>
          <p:cNvSpPr>
            <a:spLocks noGrp="1"/>
          </p:cNvSpPr>
          <p:nvPr>
            <p:ph type="body" sz="quarter" idx="12"/>
          </p:nvPr>
        </p:nvSpPr>
        <p:spPr>
          <a:xfrm>
            <a:off x="596899" y="1122076"/>
            <a:ext cx="10993438" cy="415084"/>
          </a:xfrm>
          <a:prstGeom prst="rect">
            <a:avLst/>
          </a:prstGeom>
        </p:spPr>
        <p:txBody>
          <a:bodyPr/>
          <a:lstStyle>
            <a:lvl1pPr>
              <a:buNone/>
              <a:defRPr sz="2000">
                <a:solidFill>
                  <a:srgbClr val="EB0082"/>
                </a:solidFill>
              </a:defRPr>
            </a:lvl1pPr>
            <a:lvl2pPr>
              <a:defRPr sz="2000"/>
            </a:lvl2pPr>
            <a:lvl3pPr>
              <a:defRPr sz="1800"/>
            </a:lvl3pPr>
            <a:lvl4pPr>
              <a:defRPr sz="1600"/>
            </a:lvl4pPr>
            <a:lvl5pPr>
              <a:defRPr sz="1600"/>
            </a:lvl5pPr>
          </a:lstStyle>
          <a:p>
            <a:pPr lvl="0"/>
            <a:r>
              <a:rPr lang="en-US" dirty="0"/>
              <a:t>Click to edit Master text styles</a:t>
            </a:r>
            <a:endParaRPr lang="en-GB" dirty="0"/>
          </a:p>
        </p:txBody>
      </p:sp>
    </p:spTree>
    <p:extLst>
      <p:ext uri="{BB962C8B-B14F-4D97-AF65-F5344CB8AC3E}">
        <p14:creationId xmlns:p14="http://schemas.microsoft.com/office/powerpoint/2010/main" val="3651309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1923750"/>
            <a:ext cx="8774906" cy="3898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F8E7E023-9653-4357-9B9D-849F688DE466}"/>
              </a:ext>
            </a:extLst>
          </p:cNvPr>
          <p:cNvSpPr>
            <a:spLocks noGrp="1"/>
          </p:cNvSpPr>
          <p:nvPr>
            <p:ph type="title" hasCustomPrompt="1"/>
          </p:nvPr>
        </p:nvSpPr>
        <p:spPr/>
        <p:txBody>
          <a:bodyPr/>
          <a:lstStyle/>
          <a:p>
            <a:r>
              <a:rPr lang="en-US" dirty="0"/>
              <a:t>Title</a:t>
            </a:r>
            <a:endParaRPr lang="en-GB" dirty="0"/>
          </a:p>
        </p:txBody>
      </p:sp>
      <p:grpSp>
        <p:nvGrpSpPr>
          <p:cNvPr id="2" name="Group 1">
            <a:extLst>
              <a:ext uri="{FF2B5EF4-FFF2-40B4-BE49-F238E27FC236}">
                <a16:creationId xmlns:a16="http://schemas.microsoft.com/office/drawing/2014/main" id="{6D33BD56-2B91-4153-99E3-6EFDA612FD3A}"/>
              </a:ext>
            </a:extLst>
          </p:cNvPr>
          <p:cNvGrpSpPr/>
          <p:nvPr userDrawn="1"/>
        </p:nvGrpSpPr>
        <p:grpSpPr>
          <a:xfrm>
            <a:off x="12307022" y="-10046"/>
            <a:ext cx="2516260" cy="3153296"/>
            <a:chOff x="13127489" y="-14288"/>
            <a:chExt cx="2684011" cy="4484688"/>
          </a:xfrm>
        </p:grpSpPr>
        <p:sp>
          <p:nvSpPr>
            <p:cNvPr id="14" name="Rectangle 13">
              <a:extLst>
                <a:ext uri="{FF2B5EF4-FFF2-40B4-BE49-F238E27FC236}">
                  <a16:creationId xmlns:a16="http://schemas.microsoft.com/office/drawing/2014/main" id="{939F6341-0523-49A5-8304-A142BE47B806}"/>
                </a:ext>
              </a:extLst>
            </p:cNvPr>
            <p:cNvSpPr/>
            <p:nvPr/>
          </p:nvSpPr>
          <p:spPr>
            <a:xfrm>
              <a:off x="13403263" y="-14288"/>
              <a:ext cx="2408237" cy="4484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r>
                <a:rPr lang="en-GB" sz="1266" dirty="0"/>
                <a:t>To adjust the slide number total: </a:t>
              </a:r>
            </a:p>
            <a:p>
              <a:pPr marL="200911" indent="-200911" algn="l">
                <a:spcBef>
                  <a:spcPts val="422"/>
                </a:spcBef>
                <a:buFont typeface="Arial" panose="020B0604020202020204" pitchFamily="34" charset="0"/>
                <a:buChar char="•"/>
              </a:pPr>
              <a:r>
                <a:rPr lang="en-GB" sz="1266" dirty="0"/>
                <a:t>Select the “View” tab from the top ribbon</a:t>
              </a:r>
            </a:p>
            <a:p>
              <a:pPr marL="200911" indent="-200911" algn="l">
                <a:spcBef>
                  <a:spcPts val="422"/>
                </a:spcBef>
                <a:buFont typeface="Arial" panose="020B0604020202020204" pitchFamily="34" charset="0"/>
                <a:buChar char="•"/>
              </a:pPr>
              <a:r>
                <a:rPr lang="en-GB" sz="1266" dirty="0"/>
                <a:t>Then select </a:t>
              </a:r>
              <a:br>
                <a:rPr lang="en-GB" sz="1266" dirty="0"/>
              </a:br>
              <a:r>
                <a:rPr lang="en-GB" sz="1266" dirty="0"/>
                <a:t>“Slide Master”</a:t>
              </a:r>
            </a:p>
            <a:p>
              <a:pPr marL="200911" indent="-200911" algn="l">
                <a:spcBef>
                  <a:spcPts val="422"/>
                </a:spcBef>
                <a:buFont typeface="Arial" panose="020B0604020202020204" pitchFamily="34" charset="0"/>
                <a:buChar char="•"/>
              </a:pPr>
              <a:r>
                <a:rPr lang="en-US" sz="1266" dirty="0"/>
                <a:t>Go to the top master slide and you will be able to edit it there. </a:t>
              </a:r>
              <a:br>
                <a:rPr lang="en-US" sz="1266" dirty="0"/>
              </a:br>
              <a:r>
                <a:rPr lang="en-US" sz="1125" dirty="0"/>
                <a:t>(All the other slides will then </a:t>
              </a:r>
              <a:r>
                <a:rPr lang="en-US" sz="1125"/>
                <a:t>update automatically.)</a:t>
              </a:r>
              <a:endParaRPr lang="en-GB" sz="1266" dirty="0"/>
            </a:p>
          </p:txBody>
        </p:sp>
        <p:sp>
          <p:nvSpPr>
            <p:cNvPr id="15" name="Isosceles Triangle 14">
              <a:extLst>
                <a:ext uri="{FF2B5EF4-FFF2-40B4-BE49-F238E27FC236}">
                  <a16:creationId xmlns:a16="http://schemas.microsoft.com/office/drawing/2014/main" id="{1253B718-3502-422D-A37E-9E29832D83ED}"/>
                </a:ext>
              </a:extLst>
            </p:cNvPr>
            <p:cNvSpPr/>
            <p:nvPr/>
          </p:nvSpPr>
          <p:spPr>
            <a:xfrm rot="16200000" flipH="1">
              <a:off x="12992608" y="335983"/>
              <a:ext cx="545535" cy="2757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grpSp>
    </p:spTree>
    <p:extLst>
      <p:ext uri="{BB962C8B-B14F-4D97-AF65-F5344CB8AC3E}">
        <p14:creationId xmlns:p14="http://schemas.microsoft.com/office/powerpoint/2010/main" val="310319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C362-2E02-F4F6-C0BF-03071AF42F6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9F73BD1-F936-C9DD-6C1D-920E781C56F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5BBF35-96C4-0F5F-4841-0F2A6B457295}"/>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5" name="Footer Placeholder 4">
            <a:extLst>
              <a:ext uri="{FF2B5EF4-FFF2-40B4-BE49-F238E27FC236}">
                <a16:creationId xmlns:a16="http://schemas.microsoft.com/office/drawing/2014/main" id="{C2E78425-854B-69A4-3F75-7A2FE2178F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00ECEE-48FB-0D48-58BE-FB28E9FEE937}"/>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81589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6188-4C89-C6EF-0E23-6CC2FD83385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874A8B7-ABCB-B726-12A9-8E76DE3717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95DD08-1C2E-2658-A301-1E82165A4533}"/>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5" name="Footer Placeholder 4">
            <a:extLst>
              <a:ext uri="{FF2B5EF4-FFF2-40B4-BE49-F238E27FC236}">
                <a16:creationId xmlns:a16="http://schemas.microsoft.com/office/drawing/2014/main" id="{F4E2E743-6BCE-32E8-8128-0BDED27A22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CEDE5A-6A7C-FDA2-9C2C-354E1460E00E}"/>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236267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1705-E9CC-1C91-6757-DD497DC6978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FFCB4CD-C201-A7D5-FA20-422F05F63D9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C060A46-184F-A99A-007F-9351CFAFECC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3DF14C-DA94-FB8A-6F15-4760894F4156}"/>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6" name="Footer Placeholder 5">
            <a:extLst>
              <a:ext uri="{FF2B5EF4-FFF2-40B4-BE49-F238E27FC236}">
                <a16:creationId xmlns:a16="http://schemas.microsoft.com/office/drawing/2014/main" id="{8A341ADC-BC27-DB6A-AFB8-131D19D7B3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D5FE0F-FA01-89B1-8626-2CDC714B7658}"/>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90766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D6D0-5E7F-8BF8-3EAF-BF632E78BDD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FDCED91-3B25-6721-5155-4202B147D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3BF475E-3839-F0A7-EECD-810FA13DD5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6AA238-7C39-7115-FF0A-B86A8B4D72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09D0AB-1A52-FF02-09D2-C3CA1DCA82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5F7205F-1575-8FD8-0CFA-39748EEE86E1}"/>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8" name="Footer Placeholder 7">
            <a:extLst>
              <a:ext uri="{FF2B5EF4-FFF2-40B4-BE49-F238E27FC236}">
                <a16:creationId xmlns:a16="http://schemas.microsoft.com/office/drawing/2014/main" id="{2F01FC38-79E3-4814-5F7B-F95454BE9C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D37DD0-81C1-4952-FCE7-C1FF89838E02}"/>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336569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5661-1976-8B82-FCE3-30324F30FA0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5F2181A-0D11-8B35-E10E-B22F0493E03B}"/>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4" name="Footer Placeholder 3">
            <a:extLst>
              <a:ext uri="{FF2B5EF4-FFF2-40B4-BE49-F238E27FC236}">
                <a16:creationId xmlns:a16="http://schemas.microsoft.com/office/drawing/2014/main" id="{CFC3971E-53EE-E28D-8E9A-A22E911806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88FE87-6F01-6FB4-1F1A-F218E3C9689A}"/>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194751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8197D-FFF2-9C95-F846-0F6E99979BB1}"/>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3" name="Footer Placeholder 2">
            <a:extLst>
              <a:ext uri="{FF2B5EF4-FFF2-40B4-BE49-F238E27FC236}">
                <a16:creationId xmlns:a16="http://schemas.microsoft.com/office/drawing/2014/main" id="{D0C576BA-8ABA-1768-5D6A-E611AD69D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8190D-769E-FA67-24A2-CF6B79043AB2}"/>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131381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1F54-1040-8019-997F-C621F1C6A0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BE4E9BF-E801-1195-ED51-73CAA3992D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AA3DCD-F10C-8DA7-1F89-72DC861A4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FECE63-28CD-53DB-EEDC-EFE45C705972}"/>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6" name="Footer Placeholder 5">
            <a:extLst>
              <a:ext uri="{FF2B5EF4-FFF2-40B4-BE49-F238E27FC236}">
                <a16:creationId xmlns:a16="http://schemas.microsoft.com/office/drawing/2014/main" id="{DA7E497D-CD76-F6A7-FE89-2EEDCC6728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AFED4C-7799-42E5-431B-9627900F49B9}"/>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301340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1EA9-F238-66C8-EF24-2B0C723191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CE07E6D-5E48-E109-245E-2C763970D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A40BA-3039-3E9D-C407-AA4F4643F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1B00AA-E796-F5D1-11E5-A33FE3577271}"/>
              </a:ext>
            </a:extLst>
          </p:cNvPr>
          <p:cNvSpPr>
            <a:spLocks noGrp="1"/>
          </p:cNvSpPr>
          <p:nvPr>
            <p:ph type="dt" sz="half" idx="10"/>
          </p:nvPr>
        </p:nvSpPr>
        <p:spPr/>
        <p:txBody>
          <a:bodyPr/>
          <a:lstStyle/>
          <a:p>
            <a:fld id="{7F378A1A-A263-4D4A-897A-45DE1C438662}" type="datetimeFigureOut">
              <a:rPr lang="en-GB" smtClean="0"/>
              <a:t>04/07/2024</a:t>
            </a:fld>
            <a:endParaRPr lang="en-GB"/>
          </a:p>
        </p:txBody>
      </p:sp>
      <p:sp>
        <p:nvSpPr>
          <p:cNvPr id="6" name="Footer Placeholder 5">
            <a:extLst>
              <a:ext uri="{FF2B5EF4-FFF2-40B4-BE49-F238E27FC236}">
                <a16:creationId xmlns:a16="http://schemas.microsoft.com/office/drawing/2014/main" id="{CA5AA02A-E2D4-5576-2ADD-7484A5D039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5F728C-532E-2494-9DB9-7AB78E0D40FB}"/>
              </a:ext>
            </a:extLst>
          </p:cNvPr>
          <p:cNvSpPr>
            <a:spLocks noGrp="1"/>
          </p:cNvSpPr>
          <p:nvPr>
            <p:ph type="sldNum" sz="quarter" idx="12"/>
          </p:nvPr>
        </p:nvSpPr>
        <p:spPr/>
        <p:txBody>
          <a:bodyPr/>
          <a:lstStyle/>
          <a:p>
            <a:fld id="{D7588788-B8F0-4174-B651-D4B422593750}" type="slidenum">
              <a:rPr lang="en-GB" smtClean="0"/>
              <a:t>‹#›</a:t>
            </a:fld>
            <a:endParaRPr lang="en-GB"/>
          </a:p>
        </p:txBody>
      </p:sp>
    </p:spTree>
    <p:extLst>
      <p:ext uri="{BB962C8B-B14F-4D97-AF65-F5344CB8AC3E}">
        <p14:creationId xmlns:p14="http://schemas.microsoft.com/office/powerpoint/2010/main" val="145545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DCE10-619E-C5FA-2A29-F279546C5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FD991D9-2E72-95B9-F4E8-87C7FA572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D80972-7548-24C4-D86A-2AF9F8C016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378A1A-A263-4D4A-897A-45DE1C438662}" type="datetimeFigureOut">
              <a:rPr lang="en-GB" smtClean="0"/>
              <a:t>04/07/2024</a:t>
            </a:fld>
            <a:endParaRPr lang="en-GB"/>
          </a:p>
        </p:txBody>
      </p:sp>
      <p:sp>
        <p:nvSpPr>
          <p:cNvPr id="5" name="Footer Placeholder 4">
            <a:extLst>
              <a:ext uri="{FF2B5EF4-FFF2-40B4-BE49-F238E27FC236}">
                <a16:creationId xmlns:a16="http://schemas.microsoft.com/office/drawing/2014/main" id="{7D65B6A8-A218-D737-8CD8-C27F19BAB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F738D12-B143-0D56-42FC-57BDFE38A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588788-B8F0-4174-B651-D4B422593750}" type="slidenum">
              <a:rPr lang="en-GB" smtClean="0"/>
              <a:t>‹#›</a:t>
            </a:fld>
            <a:endParaRPr lang="en-GB"/>
          </a:p>
        </p:txBody>
      </p:sp>
    </p:spTree>
    <p:extLst>
      <p:ext uri="{BB962C8B-B14F-4D97-AF65-F5344CB8AC3E}">
        <p14:creationId xmlns:p14="http://schemas.microsoft.com/office/powerpoint/2010/main" val="3255950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53.sv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3.svg"/><Relationship Id="rId3" Type="http://schemas.openxmlformats.org/officeDocument/2006/relationships/image" Target="../media/image66.gif"/><Relationship Id="rId7" Type="http://schemas.openxmlformats.org/officeDocument/2006/relationships/image" Target="../media/image42.sv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notesSlide" Target="../notesSlides/notesSlide8.xml"/><Relationship Id="rId16"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71.svg"/><Relationship Id="rId5" Type="http://schemas.openxmlformats.org/officeDocument/2006/relationships/image" Target="../media/image68.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sv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diagramQuickStyle" Target="../diagrams/quickStyle1.xml"/><Relationship Id="rId12"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8.png"/><Relationship Id="rId5" Type="http://schemas.openxmlformats.org/officeDocument/2006/relationships/diagramData" Target="../diagrams/data1.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6.png"/><Relationship Id="rId9" Type="http://schemas.microsoft.com/office/2007/relationships/diagramDrawing" Target="../diagrams/drawing1.xml"/><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99BA-0C12-49CB-B042-FE07513DB2E4}"/>
              </a:ext>
            </a:extLst>
          </p:cNvPr>
          <p:cNvSpPr>
            <a:spLocks noGrp="1"/>
          </p:cNvSpPr>
          <p:nvPr>
            <p:ph type="ctrTitle" idx="4294967295"/>
          </p:nvPr>
        </p:nvSpPr>
        <p:spPr>
          <a:xfrm>
            <a:off x="523009" y="1763838"/>
            <a:ext cx="10717484" cy="1746913"/>
          </a:xfrm>
        </p:spPr>
        <p:txBody>
          <a:bodyPr>
            <a:normAutofit/>
          </a:bodyPr>
          <a:lstStyle/>
          <a:p>
            <a:r>
              <a:rPr lang="en-GB" sz="4000" b="1" dirty="0">
                <a:solidFill>
                  <a:schemeClr val="accent1"/>
                </a:solidFill>
              </a:rPr>
              <a:t>Dementias Platform UK: Trials delivery and the role of Scotland</a:t>
            </a:r>
            <a:br>
              <a:rPr lang="en-GB" sz="4000" b="1" dirty="0">
                <a:solidFill>
                  <a:schemeClr val="accent1"/>
                </a:solidFill>
              </a:rPr>
            </a:br>
            <a:endParaRPr lang="en-GB" sz="4000" b="1" dirty="0">
              <a:solidFill>
                <a:schemeClr val="accent1"/>
              </a:solidFill>
            </a:endParaRPr>
          </a:p>
        </p:txBody>
      </p:sp>
      <p:sp>
        <p:nvSpPr>
          <p:cNvPr id="3" name="Subtitle 2">
            <a:extLst>
              <a:ext uri="{FF2B5EF4-FFF2-40B4-BE49-F238E27FC236}">
                <a16:creationId xmlns:a16="http://schemas.microsoft.com/office/drawing/2014/main" id="{7EC96520-A525-4F87-AB2C-06B31295393C}"/>
              </a:ext>
            </a:extLst>
          </p:cNvPr>
          <p:cNvSpPr>
            <a:spLocks noGrp="1"/>
          </p:cNvSpPr>
          <p:nvPr>
            <p:ph type="subTitle" idx="4294967295"/>
          </p:nvPr>
        </p:nvSpPr>
        <p:spPr>
          <a:xfrm>
            <a:off x="523009" y="2509974"/>
            <a:ext cx="9554258" cy="1105469"/>
          </a:xfrm>
        </p:spPr>
        <p:txBody>
          <a:bodyPr>
            <a:normAutofit fontScale="25000" lnSpcReduction="20000"/>
          </a:bodyPr>
          <a:lstStyle/>
          <a:p>
            <a:pPr marL="0" indent="0">
              <a:buNone/>
            </a:pPr>
            <a:endParaRPr lang="en-GB" sz="9600" b="1" dirty="0">
              <a:solidFill>
                <a:schemeClr val="accent4"/>
              </a:solidFill>
            </a:endParaRPr>
          </a:p>
          <a:p>
            <a:pPr marL="0" indent="0">
              <a:buNone/>
            </a:pPr>
            <a:endParaRPr lang="en-GB" sz="9600" b="1" dirty="0">
              <a:solidFill>
                <a:schemeClr val="accent4"/>
              </a:solidFill>
            </a:endParaRPr>
          </a:p>
          <a:p>
            <a:pPr marL="0" indent="0">
              <a:buNone/>
            </a:pPr>
            <a:endParaRPr lang="en-GB" sz="9600" b="1" dirty="0">
              <a:solidFill>
                <a:schemeClr val="accent4"/>
              </a:solidFill>
            </a:endParaRPr>
          </a:p>
          <a:p>
            <a:pPr marL="0" indent="0">
              <a:buNone/>
            </a:pPr>
            <a:r>
              <a:rPr lang="en-GB" sz="5600" dirty="0">
                <a:solidFill>
                  <a:schemeClr val="accent4"/>
                </a:solidFill>
              </a:rPr>
              <a:t>Vanessa Raymont</a:t>
            </a:r>
          </a:p>
          <a:p>
            <a:pPr marL="0" indent="0">
              <a:buNone/>
            </a:pPr>
            <a:r>
              <a:rPr lang="en-GB" sz="5600" dirty="0">
                <a:solidFill>
                  <a:schemeClr val="accent4"/>
                </a:solidFill>
              </a:rPr>
              <a:t>Associate Professor, University of Oxford</a:t>
            </a:r>
          </a:p>
          <a:p>
            <a:pPr marL="0" indent="0">
              <a:buNone/>
            </a:pPr>
            <a:r>
              <a:rPr lang="en-GB" sz="5600" dirty="0">
                <a:solidFill>
                  <a:schemeClr val="accent4"/>
                </a:solidFill>
              </a:rPr>
              <a:t>R&amp;D Director &amp; Consultant Psychiatrist, Oxford Health NHS Foundation Trust</a:t>
            </a:r>
          </a:p>
          <a:p>
            <a:pPr marL="0" indent="0">
              <a:buNone/>
            </a:pPr>
            <a:r>
              <a:rPr lang="en-GB" sz="5600" dirty="0">
                <a:solidFill>
                  <a:schemeClr val="accent4"/>
                </a:solidFill>
              </a:rPr>
              <a:t>Associate Director, DPUK</a:t>
            </a:r>
          </a:p>
          <a:p>
            <a:pPr marL="0" indent="0">
              <a:buNone/>
            </a:pPr>
            <a:r>
              <a:rPr lang="en-GB" sz="5600" dirty="0">
                <a:solidFill>
                  <a:schemeClr val="accent4"/>
                </a:solidFill>
              </a:rPr>
              <a:t>Joint Deputy Chair, NIHR Dementia Translational Research Collaboration</a:t>
            </a:r>
          </a:p>
          <a:p>
            <a:pPr marL="0" indent="0">
              <a:buNone/>
            </a:pPr>
            <a:endParaRPr lang="en-GB" dirty="0">
              <a:solidFill>
                <a:schemeClr val="accent4"/>
              </a:solidFill>
            </a:endParaRPr>
          </a:p>
        </p:txBody>
      </p:sp>
      <p:sp>
        <p:nvSpPr>
          <p:cNvPr id="5" name="Moon 4">
            <a:extLst>
              <a:ext uri="{FF2B5EF4-FFF2-40B4-BE49-F238E27FC236}">
                <a16:creationId xmlns:a16="http://schemas.microsoft.com/office/drawing/2014/main" id="{6F9821A3-D98C-47A6-A8BC-EA0800B991DD}"/>
              </a:ext>
            </a:extLst>
          </p:cNvPr>
          <p:cNvSpPr/>
          <p:nvPr/>
        </p:nvSpPr>
        <p:spPr>
          <a:xfrm rot="2990252" flipH="1">
            <a:off x="7163334" y="214923"/>
            <a:ext cx="5476944" cy="10639085"/>
          </a:xfrm>
          <a:prstGeom prst="moon">
            <a:avLst>
              <a:gd name="adj" fmla="val 675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IBM Plex Sans"/>
              <a:ea typeface="+mn-ea"/>
              <a:cs typeface="+mn-cs"/>
            </a:endParaRPr>
          </a:p>
        </p:txBody>
      </p:sp>
      <p:pic>
        <p:nvPicPr>
          <p:cNvPr id="6" name="Picture 5">
            <a:extLst>
              <a:ext uri="{FF2B5EF4-FFF2-40B4-BE49-F238E27FC236}">
                <a16:creationId xmlns:a16="http://schemas.microsoft.com/office/drawing/2014/main" id="{5ACE7C09-60D2-457A-8D07-8EE3E8BC73B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53844" y="4650487"/>
            <a:ext cx="2647087" cy="2150521"/>
          </a:xfrm>
          <a:prstGeom prst="rect">
            <a:avLst/>
          </a:prstGeom>
        </p:spPr>
      </p:pic>
    </p:spTree>
    <p:extLst>
      <p:ext uri="{BB962C8B-B14F-4D97-AF65-F5344CB8AC3E}">
        <p14:creationId xmlns:p14="http://schemas.microsoft.com/office/powerpoint/2010/main" val="3952726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040" y="404664"/>
            <a:ext cx="8549953" cy="423862"/>
          </a:xfrm>
        </p:spPr>
        <p:txBody>
          <a:bodyPr>
            <a:normAutofit fontScale="90000"/>
          </a:bodyPr>
          <a:lstStyle/>
          <a:p>
            <a:br>
              <a:rPr lang="en-US" sz="3200" b="1" dirty="0">
                <a:solidFill>
                  <a:schemeClr val="bg1">
                    <a:lumMod val="50000"/>
                  </a:schemeClr>
                </a:solidFill>
              </a:rPr>
            </a:br>
            <a:br>
              <a:rPr lang="en-US" sz="2400" b="1" dirty="0">
                <a:solidFill>
                  <a:schemeClr val="bg1">
                    <a:lumMod val="50000"/>
                  </a:schemeClr>
                </a:solidFill>
              </a:rPr>
            </a:br>
            <a:br>
              <a:rPr lang="en-GB" sz="2400" i="1" dirty="0">
                <a:solidFill>
                  <a:schemeClr val="tx1"/>
                </a:solidFill>
              </a:rPr>
            </a:br>
            <a:endParaRPr lang="en-US" sz="2400" b="1" dirty="0">
              <a:solidFill>
                <a:schemeClr val="bg1">
                  <a:lumMod val="50000"/>
                </a:schemeClr>
              </a:solidFill>
            </a:endParaRPr>
          </a:p>
        </p:txBody>
      </p:sp>
      <p:sp>
        <p:nvSpPr>
          <p:cNvPr id="3" name="Content Placeholder 2"/>
          <p:cNvSpPr>
            <a:spLocks noGrp="1"/>
          </p:cNvSpPr>
          <p:nvPr>
            <p:ph idx="1"/>
          </p:nvPr>
        </p:nvSpPr>
        <p:spPr>
          <a:xfrm>
            <a:off x="1646340" y="1286190"/>
            <a:ext cx="8899319" cy="4752528"/>
          </a:xfrm>
        </p:spPr>
        <p:txBody>
          <a:bodyPr>
            <a:normAutofit lnSpcReduction="10000"/>
          </a:bodyPr>
          <a:lstStyle/>
          <a:p>
            <a:r>
              <a:rPr lang="en-GB" sz="2100" b="1" dirty="0">
                <a:solidFill>
                  <a:srgbClr val="000000"/>
                </a:solidFill>
                <a:latin typeface="Calibri" panose="020F0502020204030204" pitchFamily="34" charset="0"/>
              </a:rPr>
              <a:t>Objective: </a:t>
            </a:r>
            <a:r>
              <a:rPr lang="en-GB" sz="2100" b="1" i="1" dirty="0">
                <a:solidFill>
                  <a:srgbClr val="000000"/>
                </a:solidFill>
                <a:latin typeface="Calibri" panose="020F0502020204030204" pitchFamily="34" charset="0"/>
              </a:rPr>
              <a:t>Integrated, national trial delivery network</a:t>
            </a:r>
            <a:endParaRPr lang="en-GB" sz="2100" b="1" dirty="0">
              <a:solidFill>
                <a:srgbClr val="000000"/>
              </a:solidFill>
              <a:latin typeface="Calibri" panose="020F0502020204030204" pitchFamily="34" charset="0"/>
            </a:endParaRPr>
          </a:p>
          <a:p>
            <a:endParaRPr lang="en-GB" sz="2100" dirty="0">
              <a:solidFill>
                <a:srgbClr val="000000"/>
              </a:solidFill>
              <a:latin typeface="Calibri" panose="020F0502020204030204" pitchFamily="34" charset="0"/>
            </a:endParaRPr>
          </a:p>
          <a:p>
            <a:r>
              <a:rPr lang="en-US" sz="2100" i="1" dirty="0"/>
              <a:t>The Right </a:t>
            </a:r>
            <a:r>
              <a:rPr lang="en-US" sz="2100" b="1" i="1" u="sng" dirty="0"/>
              <a:t>Patient</a:t>
            </a:r>
            <a:r>
              <a:rPr lang="en-US" sz="2100" i="1" dirty="0"/>
              <a:t> to the Right </a:t>
            </a:r>
            <a:r>
              <a:rPr lang="en-US" sz="2100" b="1" i="1" u="sng" dirty="0"/>
              <a:t>Place</a:t>
            </a:r>
            <a:r>
              <a:rPr lang="en-US" sz="2100" i="1" dirty="0"/>
              <a:t> for the Right </a:t>
            </a:r>
            <a:r>
              <a:rPr lang="en-US" sz="2100" b="1" i="1" u="sng" dirty="0"/>
              <a:t>Project</a:t>
            </a:r>
          </a:p>
          <a:p>
            <a:endParaRPr lang="en-US" sz="2100" dirty="0"/>
          </a:p>
          <a:p>
            <a:pPr lvl="1"/>
            <a:endParaRPr lang="en-US" sz="2100" b="1" u="sng" dirty="0"/>
          </a:p>
          <a:p>
            <a:pPr lvl="1"/>
            <a:r>
              <a:rPr lang="en-US" sz="2100" b="1" u="sng" dirty="0"/>
              <a:t>Patients:</a:t>
            </a:r>
            <a:r>
              <a:rPr lang="en-US" sz="2100" b="1" dirty="0"/>
              <a:t> 	</a:t>
            </a:r>
            <a:r>
              <a:rPr lang="en-US" sz="2100" dirty="0"/>
              <a:t>Enriched characterization for trials readiness </a:t>
            </a:r>
          </a:p>
          <a:p>
            <a:pPr marL="2114550" lvl="4" indent="-285750">
              <a:buFont typeface="Arial" panose="020B0604020202020204" pitchFamily="34" charset="0"/>
              <a:buChar char="•"/>
            </a:pPr>
            <a:r>
              <a:rPr lang="en-US" sz="2100" dirty="0"/>
              <a:t>Lead-in data: phenotype, genotype, cognition (preclinical cohorts &amp; aiming for integration in clinical services)</a:t>
            </a:r>
          </a:p>
          <a:p>
            <a:pPr marL="2114550" lvl="4" indent="-285750">
              <a:buFont typeface="Arial" panose="020B0604020202020204" pitchFamily="34" charset="0"/>
              <a:buChar char="•"/>
            </a:pPr>
            <a:r>
              <a:rPr lang="en-US" sz="2100" dirty="0"/>
              <a:t>Accurate feasibility &amp; low screen failure</a:t>
            </a:r>
            <a:endParaRPr lang="en-US" sz="2100" i="1" dirty="0"/>
          </a:p>
          <a:p>
            <a:pPr marL="2114550" lvl="4" indent="-285750">
              <a:buFont typeface="Arial" panose="020B0604020202020204" pitchFamily="34" charset="0"/>
              <a:buChar char="•"/>
            </a:pPr>
            <a:r>
              <a:rPr lang="en-US" sz="2100" dirty="0"/>
              <a:t>Precision rapid recruitment</a:t>
            </a:r>
            <a:endParaRPr lang="en-US" sz="2100" b="1" dirty="0"/>
          </a:p>
          <a:p>
            <a:pPr lvl="1"/>
            <a:endParaRPr lang="en-US" sz="2100" dirty="0"/>
          </a:p>
          <a:p>
            <a:pPr lvl="1"/>
            <a:r>
              <a:rPr lang="en-US" sz="2100" b="1" u="sng" dirty="0"/>
              <a:t>Place:</a:t>
            </a:r>
            <a:r>
              <a:rPr lang="en-US" sz="2100" b="1" dirty="0"/>
              <a:t>	</a:t>
            </a:r>
            <a:r>
              <a:rPr lang="en-US" sz="2100" dirty="0"/>
              <a:t>Pre-prepared </a:t>
            </a:r>
            <a:r>
              <a:rPr lang="en-US" sz="2100" dirty="0" err="1"/>
              <a:t>centres</a:t>
            </a:r>
            <a:r>
              <a:rPr lang="en-US" sz="2100" dirty="0"/>
              <a:t> for multi-site study delivery</a:t>
            </a:r>
          </a:p>
          <a:p>
            <a:pPr lvl="1"/>
            <a:endParaRPr lang="en-US" sz="2100" dirty="0"/>
          </a:p>
          <a:p>
            <a:pPr lvl="1"/>
            <a:r>
              <a:rPr lang="en-US" sz="2100" b="1" u="sng" dirty="0"/>
              <a:t>Projects:</a:t>
            </a:r>
            <a:r>
              <a:rPr lang="en-US" sz="2100" b="1" dirty="0"/>
              <a:t>	</a:t>
            </a:r>
            <a:r>
              <a:rPr lang="en-US" sz="2100" dirty="0"/>
              <a:t>Aligned with DPUK Experimental Incubator</a:t>
            </a:r>
          </a:p>
          <a:p>
            <a:pPr lvl="1"/>
            <a:endParaRPr lang="en-US" sz="2000" dirty="0"/>
          </a:p>
          <a:p>
            <a:pPr lvl="1"/>
            <a:endParaRPr lang="en-US" sz="2000" dirty="0"/>
          </a:p>
          <a:p>
            <a:pPr lvl="1"/>
            <a:endParaRPr lang="en-US" dirty="0"/>
          </a:p>
        </p:txBody>
      </p:sp>
      <p:pic>
        <p:nvPicPr>
          <p:cNvPr id="4" name="Picture 3">
            <a:extLst>
              <a:ext uri="{FF2B5EF4-FFF2-40B4-BE49-F238E27FC236}">
                <a16:creationId xmlns:a16="http://schemas.microsoft.com/office/drawing/2014/main" id="{5F50C2CB-0C69-EDC1-1F43-E832F4338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739" y="175832"/>
            <a:ext cx="6336532" cy="881526"/>
          </a:xfrm>
          <a:prstGeom prst="rect">
            <a:avLst/>
          </a:prstGeom>
        </p:spPr>
      </p:pic>
    </p:spTree>
    <p:extLst>
      <p:ext uri="{BB962C8B-B14F-4D97-AF65-F5344CB8AC3E}">
        <p14:creationId xmlns:p14="http://schemas.microsoft.com/office/powerpoint/2010/main" val="272238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F4A3A-D33C-3813-7C73-224C8207F97C}"/>
            </a:ext>
          </a:extLst>
        </p:cNvPr>
        <p:cNvGrpSpPr/>
        <p:nvPr/>
      </p:nvGrpSpPr>
      <p:grpSpPr>
        <a:xfrm>
          <a:off x="0" y="0"/>
          <a:ext cx="0" cy="0"/>
          <a:chOff x="0" y="0"/>
          <a:chExt cx="0" cy="0"/>
        </a:xfrm>
      </p:grpSpPr>
      <p:sp>
        <p:nvSpPr>
          <p:cNvPr id="9" name="AutoShape 9">
            <a:extLst>
              <a:ext uri="{FF2B5EF4-FFF2-40B4-BE49-F238E27FC236}">
                <a16:creationId xmlns:a16="http://schemas.microsoft.com/office/drawing/2014/main" id="{8F993C7E-9E87-5F29-0601-E60578A1A914}"/>
              </a:ext>
            </a:extLst>
          </p:cNvPr>
          <p:cNvSpPr/>
          <p:nvPr/>
        </p:nvSpPr>
        <p:spPr>
          <a:xfrm rot="2929">
            <a:off x="381225" y="5993643"/>
            <a:ext cx="10022343" cy="0"/>
          </a:xfrm>
          <a:prstGeom prst="line">
            <a:avLst/>
          </a:prstGeom>
          <a:ln w="9525"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A401CC10-BF59-FE3D-8B10-19BE6755F2E4}"/>
              </a:ext>
            </a:extLst>
          </p:cNvPr>
          <p:cNvSpPr/>
          <p:nvPr/>
        </p:nvSpPr>
        <p:spPr>
          <a:xfrm>
            <a:off x="381227" y="6020139"/>
            <a:ext cx="1867215" cy="679275"/>
          </a:xfrm>
          <a:custGeom>
            <a:avLst/>
            <a:gdLst/>
            <a:ahLst/>
            <a:cxnLst/>
            <a:rect l="l" t="t" r="r" b="b"/>
            <a:pathLst>
              <a:path w="2800823" h="1018913">
                <a:moveTo>
                  <a:pt x="0" y="0"/>
                </a:moveTo>
                <a:lnTo>
                  <a:pt x="2800823" y="0"/>
                </a:lnTo>
                <a:lnTo>
                  <a:pt x="2800823" y="1018913"/>
                </a:lnTo>
                <a:lnTo>
                  <a:pt x="0" y="1018913"/>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FA095467-5E03-904A-8AC0-1B99D4930546}"/>
              </a:ext>
            </a:extLst>
          </p:cNvPr>
          <p:cNvSpPr txBox="1"/>
          <p:nvPr/>
        </p:nvSpPr>
        <p:spPr>
          <a:xfrm>
            <a:off x="-777569" y="1593100"/>
            <a:ext cx="6873569" cy="687111"/>
          </a:xfrm>
          <a:prstGeom prst="rect">
            <a:avLst/>
          </a:prstGeom>
        </p:spPr>
        <p:txBody>
          <a:bodyPr wrap="square" lIns="0" tIns="0" rIns="0" bIns="0" rtlCol="0" anchor="t">
            <a:spAutoFit/>
          </a:bodyPr>
          <a:lstStyle/>
          <a:p>
            <a:pPr marL="0" marR="0" lvl="0" indent="0" algn="ctr" defTabSz="609630" rtl="0" eaLnBrk="1" fontAlgn="auto" latinLnBrk="0" hangingPunct="1">
              <a:lnSpc>
                <a:spcPts val="5833"/>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82B82"/>
                </a:solidFill>
                <a:effectLst/>
                <a:uLnTx/>
                <a:uFillTx/>
                <a:latin typeface="Poppins ExtraBold"/>
                <a:ea typeface="+mn-ea"/>
                <a:cs typeface="+mn-cs"/>
              </a:rPr>
              <a:t>The last 12 months</a:t>
            </a:r>
          </a:p>
        </p:txBody>
      </p:sp>
      <p:sp>
        <p:nvSpPr>
          <p:cNvPr id="12" name="TextBox 12">
            <a:extLst>
              <a:ext uri="{FF2B5EF4-FFF2-40B4-BE49-F238E27FC236}">
                <a16:creationId xmlns:a16="http://schemas.microsoft.com/office/drawing/2014/main" id="{6DA22179-A4D1-B636-8AFB-F748EDAD4EB8}"/>
              </a:ext>
            </a:extLst>
          </p:cNvPr>
          <p:cNvSpPr txBox="1"/>
          <p:nvPr/>
        </p:nvSpPr>
        <p:spPr>
          <a:xfrm>
            <a:off x="687705" y="2627073"/>
            <a:ext cx="10816590" cy="3975319"/>
          </a:xfrm>
          <a:prstGeom prst="rect">
            <a:avLst/>
          </a:prstGeom>
        </p:spPr>
        <p:txBody>
          <a:bodyPr wrap="square" lIns="0" tIns="0" rIns="0" bIns="0" rtlCol="0" anchor="t">
            <a:spAutoFit/>
          </a:bodyPr>
          <a:lstStyle/>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black"/>
                </a:solidFill>
                <a:effectLst/>
                <a:uLnTx/>
                <a:uFillTx/>
                <a:latin typeface="Aptos" panose="02110004020202020204"/>
                <a:ea typeface="+mn-ea"/>
                <a:cs typeface="+mn-cs"/>
              </a:rPr>
              <a:t>Growing well characterised healthy/preclinical registers</a:t>
            </a:r>
          </a:p>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endParaRPr kumimoji="0" lang="en-GB" sz="26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black"/>
                </a:solidFill>
                <a:effectLst/>
                <a:uLnTx/>
                <a:uFillTx/>
                <a:latin typeface="Aptos" panose="02110004020202020204"/>
                <a:ea typeface="+mn-ea"/>
                <a:cs typeface="+mn-cs"/>
              </a:rPr>
              <a:t>Largest dementia focused, diverse clinical network </a:t>
            </a:r>
          </a:p>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endParaRPr kumimoji="0" lang="en-GB" sz="26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r>
              <a:rPr kumimoji="0" lang="en-GB" sz="2667" b="0" i="0" u="none" strike="noStrike" kern="1200" cap="none" spc="0" normalizeH="0" baseline="0" noProof="0" dirty="0">
                <a:ln>
                  <a:noFill/>
                </a:ln>
                <a:solidFill>
                  <a:prstClr val="black"/>
                </a:solidFill>
                <a:effectLst/>
                <a:uLnTx/>
                <a:uFillTx/>
                <a:latin typeface="Aptos" panose="02110004020202020204"/>
                <a:ea typeface="+mn-ea"/>
                <a:cs typeface="+mn-cs"/>
              </a:rPr>
              <a:t>Building on existing recruitment to trials and new CSF &amp; blood biomarker infrastructure</a:t>
            </a:r>
            <a:endParaRPr kumimoji="0" lang="en-GB" sz="2667"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endParaRPr kumimoji="0" lang="en-GB" sz="2667"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381019" marR="0" lvl="0" indent="-381019" algn="l" defTabSz="609630" rtl="0" eaLnBrk="1" fontAlgn="auto" latinLnBrk="0" hangingPunct="1">
              <a:lnSpc>
                <a:spcPts val="3920"/>
              </a:lnSpc>
              <a:spcBef>
                <a:spcPts val="0"/>
              </a:spcBef>
              <a:spcAft>
                <a:spcPts val="0"/>
              </a:spcAft>
              <a:buClrTx/>
              <a:buSzTx/>
              <a:buFont typeface="Arial" panose="020B0604020202020204" pitchFamily="34" charset="0"/>
              <a:buChar char="•"/>
              <a:tabLst/>
              <a:defRPr/>
            </a:pPr>
            <a:endParaRPr kumimoji="0" lang="en-GB" sz="2933"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73F27A08-58B0-AEB7-5411-E8FD2720F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624" y="-687839"/>
            <a:ext cx="4887376" cy="3258251"/>
          </a:xfrm>
          <a:prstGeom prst="rect">
            <a:avLst/>
          </a:prstGeom>
        </p:spPr>
      </p:pic>
      <p:pic>
        <p:nvPicPr>
          <p:cNvPr id="25" name="Picture 24">
            <a:extLst>
              <a:ext uri="{FF2B5EF4-FFF2-40B4-BE49-F238E27FC236}">
                <a16:creationId xmlns:a16="http://schemas.microsoft.com/office/drawing/2014/main" id="{72F233B1-D87A-7FF8-D2E1-60C067232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25" y="201139"/>
            <a:ext cx="6070375" cy="924878"/>
          </a:xfrm>
          <a:prstGeom prst="rect">
            <a:avLst/>
          </a:prstGeom>
        </p:spPr>
      </p:pic>
    </p:spTree>
    <p:extLst>
      <p:ext uri="{BB962C8B-B14F-4D97-AF65-F5344CB8AC3E}">
        <p14:creationId xmlns:p14="http://schemas.microsoft.com/office/powerpoint/2010/main" val="276198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5DED83E7-9072-49E8-B933-4211468184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89574" y="1880704"/>
            <a:ext cx="2845226" cy="3925777"/>
          </a:xfrm>
          <a:prstGeom prst="rect">
            <a:avLst/>
          </a:prstGeom>
        </p:spPr>
      </p:pic>
      <p:sp>
        <p:nvSpPr>
          <p:cNvPr id="4" name="TextBox 3">
            <a:extLst>
              <a:ext uri="{FF2B5EF4-FFF2-40B4-BE49-F238E27FC236}">
                <a16:creationId xmlns:a16="http://schemas.microsoft.com/office/drawing/2014/main" id="{2703D3FE-06B9-46AB-9FB3-87941F1E9BFC}"/>
              </a:ext>
            </a:extLst>
          </p:cNvPr>
          <p:cNvSpPr txBox="1"/>
          <p:nvPr/>
        </p:nvSpPr>
        <p:spPr>
          <a:xfrm>
            <a:off x="457200" y="314188"/>
            <a:ext cx="923345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7030A0"/>
                </a:solidFill>
                <a:effectLst/>
                <a:uLnTx/>
                <a:uFillTx/>
                <a:latin typeface="Calibri"/>
                <a:ea typeface="+mn-ea"/>
                <a:cs typeface="+mn-cs"/>
              </a:rPr>
              <a:t>TDF Healthy/P</a:t>
            </a:r>
            <a:r>
              <a:rPr kumimoji="0" lang="en-GB" sz="3200" b="1" i="0" u="none" strike="noStrike" kern="0" cap="none" spc="0" normalizeH="0" baseline="0" noProof="0" dirty="0" err="1">
                <a:ln>
                  <a:noFill/>
                </a:ln>
                <a:solidFill>
                  <a:srgbClr val="7030A0"/>
                </a:solidFill>
                <a:effectLst/>
                <a:uLnTx/>
                <a:uFillTx/>
                <a:latin typeface="Calibri"/>
                <a:ea typeface="+mn-ea"/>
                <a:cs typeface="+mn-cs"/>
              </a:rPr>
              <a:t>reclinical</a:t>
            </a:r>
            <a:r>
              <a:rPr kumimoji="0" lang="en-GB" sz="3200" b="1" i="0" u="none" strike="noStrike" kern="0" cap="none" spc="0" normalizeH="0" baseline="0" noProof="0" dirty="0">
                <a:ln>
                  <a:noFill/>
                </a:ln>
                <a:solidFill>
                  <a:srgbClr val="7030A0"/>
                </a:solidFill>
                <a:effectLst/>
                <a:uLnTx/>
                <a:uFillTx/>
                <a:latin typeface="Calibri"/>
                <a:ea typeface="+mn-ea"/>
                <a:cs typeface="+mn-cs"/>
              </a:rPr>
              <a:t> Registers</a:t>
            </a:r>
            <a:endParaRPr kumimoji="0" lang="en-GB"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7102DEA-9079-4B65-AB6F-5F55BC2E3965}"/>
              </a:ext>
            </a:extLst>
          </p:cNvPr>
          <p:cNvSpPr txBox="1"/>
          <p:nvPr/>
        </p:nvSpPr>
        <p:spPr>
          <a:xfrm>
            <a:off x="457200" y="1064074"/>
            <a:ext cx="9233452"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Sources:</a:t>
            </a:r>
            <a:r>
              <a:rPr kumimoji="0" lang="en-GB" sz="2400" b="0" i="0" u="none" strike="noStrike" kern="1200" cap="none" spc="0" normalizeH="0" baseline="0" noProof="0" dirty="0">
                <a:ln>
                  <a:noFill/>
                </a:ln>
                <a:solidFill>
                  <a:prstClr val="black"/>
                </a:solidFill>
                <a:effectLst/>
                <a:uLnTx/>
                <a:uFillTx/>
                <a:latin typeface="Calibri"/>
                <a:ea typeface="+mn-ea"/>
                <a:cs typeface="+mn-cs"/>
              </a:rPr>
              <a:t>	Airwave, HealthWise Wales, Aberdeen cohort of 1950s, BDR, Early Onset AD Genetics cohort, </a:t>
            </a:r>
            <a:r>
              <a:rPr kumimoji="0" lang="en-GB" sz="2400" b="0" i="0" u="none" strike="noStrike" kern="1200" cap="none" spc="0" normalizeH="0" baseline="0" noProof="0" dirty="0" err="1">
                <a:ln>
                  <a:noFill/>
                </a:ln>
                <a:solidFill>
                  <a:prstClr val="black"/>
                </a:solidFill>
                <a:effectLst/>
                <a:uLnTx/>
                <a:uFillTx/>
                <a:latin typeface="Calibri"/>
                <a:ea typeface="+mn-ea"/>
                <a:cs typeface="+mn-cs"/>
              </a:rPr>
              <a:t>SleepQuest</a:t>
            </a:r>
            <a:r>
              <a:rPr kumimoji="0" lang="en-GB" sz="2400" b="0" i="0" u="none" strike="noStrike" kern="1200" cap="none" spc="0" normalizeH="0" baseline="0" noProof="0" dirty="0">
                <a:ln>
                  <a:noFill/>
                </a:ln>
                <a:solidFill>
                  <a:prstClr val="black"/>
                </a:solidFill>
                <a:effectLst/>
                <a:uLnTx/>
                <a:uFillTx/>
                <a:latin typeface="Calibri"/>
                <a:ea typeface="+mn-ea"/>
                <a:cs typeface="+mn-cs"/>
              </a:rPr>
              <a:t>, EPAD, JDR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Clinical Studies Register     </a:t>
            </a:r>
            <a:r>
              <a:rPr kumimoji="0" lang="en-GB" sz="2400" b="0" i="0" u="none" strike="noStrike" kern="1200" cap="none" spc="0" normalizeH="0" baseline="0" noProof="0" dirty="0">
                <a:ln>
                  <a:noFill/>
                </a:ln>
                <a:solidFill>
                  <a:prstClr val="black"/>
                </a:solidFill>
                <a:effectLst/>
                <a:uLnTx/>
                <a:uFillTx/>
                <a:latin typeface="Calibri"/>
                <a:ea typeface="+mn-ea"/>
                <a:cs typeface="+mn-cs"/>
              </a:rPr>
              <a:t>58,333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Health questionnaire	      	55,682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Cognitive phenotyping	37,761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GWAS						22,267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Great Minds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10,292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Serial cognition                  4,357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Genotyping                         1,628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Actigraphy                           283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                                                                        26 studies ongoing/in set up</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E3A40FF-EA2C-A26D-B873-1B37A947B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486" y="148495"/>
            <a:ext cx="1580080" cy="1580080"/>
          </a:xfrm>
          <a:prstGeom prst="rect">
            <a:avLst/>
          </a:prstGeom>
        </p:spPr>
      </p:pic>
    </p:spTree>
    <p:extLst>
      <p:ext uri="{BB962C8B-B14F-4D97-AF65-F5344CB8AC3E}">
        <p14:creationId xmlns:p14="http://schemas.microsoft.com/office/powerpoint/2010/main" val="342884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96F6-CFB8-4EAB-845A-B555C988BA3D}"/>
              </a:ext>
            </a:extLst>
          </p:cNvPr>
          <p:cNvSpPr>
            <a:spLocks noGrp="1"/>
          </p:cNvSpPr>
          <p:nvPr>
            <p:ph type="title"/>
          </p:nvPr>
        </p:nvSpPr>
        <p:spPr>
          <a:xfrm>
            <a:off x="408516" y="382559"/>
            <a:ext cx="11167533" cy="423862"/>
          </a:xfrm>
        </p:spPr>
        <p:txBody>
          <a:bodyPr>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200" b="1" dirty="0">
                <a:solidFill>
                  <a:srgbClr val="7030A0"/>
                </a:solidFill>
                <a:latin typeface="Calibri"/>
                <a:ea typeface="+mn-ea"/>
                <a:cs typeface="+mn-cs"/>
              </a:rPr>
              <a:t>TDF C</a:t>
            </a:r>
            <a:r>
              <a:rPr kumimoji="0" lang="en-GB" sz="3200" b="1" i="0" u="none" strike="noStrike" kern="0" cap="none" spc="0" normalizeH="0" baseline="0" noProof="0" dirty="0" err="1">
                <a:ln>
                  <a:noFill/>
                </a:ln>
                <a:solidFill>
                  <a:srgbClr val="7030A0"/>
                </a:solidFill>
                <a:effectLst/>
                <a:uLnTx/>
                <a:uFillTx/>
                <a:latin typeface="Calibri"/>
                <a:ea typeface="+mn-ea"/>
                <a:cs typeface="+mn-cs"/>
              </a:rPr>
              <a:t>linical</a:t>
            </a:r>
            <a:r>
              <a:rPr kumimoji="0" lang="en-GB" sz="3200" b="1" i="0" u="none" strike="noStrike" kern="0" cap="none" spc="0" normalizeH="0" baseline="0" noProof="0" dirty="0">
                <a:ln>
                  <a:noFill/>
                </a:ln>
                <a:solidFill>
                  <a:srgbClr val="7030A0"/>
                </a:solidFill>
                <a:effectLst/>
                <a:uLnTx/>
                <a:uFillTx/>
                <a:latin typeface="Calibri"/>
                <a:ea typeface="+mn-ea"/>
                <a:cs typeface="+mn-cs"/>
              </a:rPr>
              <a:t> Network</a:t>
            </a:r>
            <a:endParaRPr kumimoji="0" lang="en-GB"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B675F002-D115-4FB6-8B61-8F09AD69604F}"/>
              </a:ext>
            </a:extLst>
          </p:cNvPr>
          <p:cNvSpPr>
            <a:spLocks noGrp="1" noRot="1" noMove="1" noResize="1" noEditPoints="1" noAdjustHandles="1" noChangeArrowheads="1" noChangeShapeType="1"/>
          </p:cNvSpPr>
          <p:nvPr>
            <p:ph idx="1"/>
          </p:nvPr>
        </p:nvSpPr>
        <p:spPr>
          <a:xfrm>
            <a:off x="304802" y="1335931"/>
            <a:ext cx="11374962" cy="4715648"/>
          </a:xfrm>
        </p:spPr>
        <p:txBody>
          <a:bodyPr>
            <a:normAutofit fontScale="92500" lnSpcReduction="10000"/>
          </a:bodyPr>
          <a:lstStyle/>
          <a:p>
            <a:pPr marL="342900" indent="-342900">
              <a:buClr>
                <a:srgbClr val="CC0099"/>
              </a:buClr>
              <a:buFont typeface="Arial" panose="020B0604020202020204" pitchFamily="34" charset="0"/>
              <a:buChar char="•"/>
            </a:pPr>
            <a:r>
              <a:rPr lang="en-GB" sz="2400" b="1" dirty="0"/>
              <a:t>58 sites </a:t>
            </a:r>
            <a:r>
              <a:rPr lang="en-GB" sz="2400" dirty="0"/>
              <a:t>= biggest UK dementia focused trials network (1/4 Trusts, 1/4 GP practices), &gt;8 studies offered last year</a:t>
            </a:r>
          </a:p>
          <a:p>
            <a:pPr>
              <a:buClr>
                <a:srgbClr val="CC0099"/>
              </a:buClr>
            </a:pPr>
            <a:r>
              <a:rPr lang="en-GB" sz="2400" dirty="0"/>
              <a:t>      </a:t>
            </a:r>
            <a:endParaRPr lang="en-GB" sz="2400" b="1" dirty="0"/>
          </a:p>
          <a:p>
            <a:pPr marL="342900" indent="-342900">
              <a:buClr>
                <a:srgbClr val="CC0099"/>
              </a:buClr>
              <a:buFont typeface="Arial" panose="020B0604020202020204" pitchFamily="34" charset="0"/>
              <a:buChar char="•"/>
            </a:pPr>
            <a:r>
              <a:rPr lang="en-GB" sz="2400" b="1" dirty="0"/>
              <a:t>Relationships</a:t>
            </a:r>
            <a:r>
              <a:rPr lang="en-GB" sz="2400" dirty="0"/>
              <a:t> with Join Dementia Research, Brain Health Coalition</a:t>
            </a:r>
          </a:p>
          <a:p>
            <a:pPr marL="342900" indent="-342900">
              <a:buClr>
                <a:srgbClr val="CC0099"/>
              </a:buClr>
              <a:buFont typeface="Arial" panose="020B0604020202020204" pitchFamily="34" charset="0"/>
              <a:buChar char="•"/>
            </a:pPr>
            <a:endParaRPr lang="en-GB" sz="2400" dirty="0"/>
          </a:p>
          <a:p>
            <a:pPr marL="342900" indent="-342900">
              <a:buClr>
                <a:srgbClr val="CC0099"/>
              </a:buClr>
              <a:buFont typeface="Arial" panose="020B0604020202020204" pitchFamily="34" charset="0"/>
              <a:buChar char="•"/>
            </a:pPr>
            <a:r>
              <a:rPr lang="en-GB" sz="2400" dirty="0"/>
              <a:t>Plus Global Alzheimer’s Platform, Davos Alzheimer’s Collaborative, International Registry for Alzheimer’s Disease and other Dementias (</a:t>
            </a:r>
            <a:r>
              <a:rPr lang="en-GB" sz="2400" dirty="0" err="1"/>
              <a:t>InRAD</a:t>
            </a:r>
            <a:r>
              <a:rPr lang="en-GB" sz="2400" dirty="0"/>
              <a:t>) </a:t>
            </a:r>
          </a:p>
          <a:p>
            <a:pPr marL="342900" indent="-342900">
              <a:buClr>
                <a:srgbClr val="CC0099"/>
              </a:buClr>
              <a:buFont typeface="Arial" panose="020B0604020202020204" pitchFamily="34" charset="0"/>
              <a:buChar char="•"/>
            </a:pPr>
            <a:endParaRPr lang="en-GB" sz="2400" dirty="0"/>
          </a:p>
          <a:p>
            <a:pPr marL="342900" indent="-342900">
              <a:buClr>
                <a:srgbClr val="CC0099"/>
              </a:buClr>
              <a:buFont typeface="Arial" panose="020B0604020202020204" pitchFamily="34" charset="0"/>
              <a:buChar char="•"/>
            </a:pPr>
            <a:endParaRPr lang="en-GB" sz="2400" dirty="0"/>
          </a:p>
          <a:p>
            <a:pPr>
              <a:buClr>
                <a:srgbClr val="CC0099"/>
              </a:buClr>
            </a:pPr>
            <a:r>
              <a:rPr lang="en-GB" sz="2400" b="1" dirty="0"/>
              <a:t>     = 1</a:t>
            </a:r>
            <a:r>
              <a:rPr lang="en-GB" sz="2400" b="1" dirty="0">
                <a:latin typeface="Arial" panose="020B0604020202020204" pitchFamily="34" charset="0"/>
                <a:cs typeface="Arial" panose="020B0604020202020204" pitchFamily="34" charset="0"/>
              </a:rPr>
              <a:t>º/</a:t>
            </a:r>
            <a:r>
              <a:rPr lang="en-GB" sz="2400" b="1" dirty="0"/>
              <a:t>2</a:t>
            </a:r>
            <a:r>
              <a:rPr lang="en-GB" sz="2400" b="1" dirty="0">
                <a:latin typeface="Arial" panose="020B0604020202020204" pitchFamily="34" charset="0"/>
                <a:cs typeface="Arial" panose="020B0604020202020204" pitchFamily="34" charset="0"/>
              </a:rPr>
              <a:t>º</a:t>
            </a:r>
            <a:r>
              <a:rPr lang="en-GB" sz="2400" b="1" dirty="0"/>
              <a:t> care real world characterisation/recruitment at scale, with NHS data linkage</a:t>
            </a:r>
            <a:endParaRPr lang="en-GB" sz="2400" dirty="0"/>
          </a:p>
          <a:p>
            <a:pPr marL="342900" indent="-342900">
              <a:buClr>
                <a:srgbClr val="CC0099"/>
              </a:buClr>
              <a:buFont typeface="Arial" panose="020B0604020202020204" pitchFamily="34" charset="0"/>
              <a:buChar char="•"/>
            </a:pPr>
            <a:endParaRPr lang="en-GB" sz="2400" dirty="0"/>
          </a:p>
          <a:p>
            <a:r>
              <a:rPr lang="en-GB" sz="2400" dirty="0"/>
              <a:t>                                               </a:t>
            </a:r>
          </a:p>
        </p:txBody>
      </p:sp>
      <p:sp>
        <p:nvSpPr>
          <p:cNvPr id="4" name="Slide Number Placeholder 3">
            <a:extLst>
              <a:ext uri="{FF2B5EF4-FFF2-40B4-BE49-F238E27FC236}">
                <a16:creationId xmlns:a16="http://schemas.microsoft.com/office/drawing/2014/main" id="{E813ECF5-584E-43D2-A060-8EAAFD81543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DEDB4-74EE-4130-B452-D283E379C50C}" type="slidenum">
              <a:rPr kumimoji="0" lang="en-GB" alt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alt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54352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united kingdom outline map | England map, Map of great britain, Uk outline">
            <a:extLst>
              <a:ext uri="{FF2B5EF4-FFF2-40B4-BE49-F238E27FC236}">
                <a16:creationId xmlns:a16="http://schemas.microsoft.com/office/drawing/2014/main" id="{76C04842-7062-4A26-8B93-27E99F266A0C}"/>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8894" y="42802"/>
            <a:ext cx="4303593" cy="6772396"/>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Marker">
            <a:extLst>
              <a:ext uri="{FF2B5EF4-FFF2-40B4-BE49-F238E27FC236}">
                <a16:creationId xmlns:a16="http://schemas.microsoft.com/office/drawing/2014/main" id="{72BB0165-9C28-4393-A673-004BA19D43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3744" y="3290882"/>
            <a:ext cx="276235" cy="276235"/>
          </a:xfrm>
          <a:prstGeom prst="rect">
            <a:avLst/>
          </a:prstGeom>
        </p:spPr>
      </p:pic>
      <p:pic>
        <p:nvPicPr>
          <p:cNvPr id="8" name="Graphic 7" descr="Marker">
            <a:extLst>
              <a:ext uri="{FF2B5EF4-FFF2-40B4-BE49-F238E27FC236}">
                <a16:creationId xmlns:a16="http://schemas.microsoft.com/office/drawing/2014/main" id="{4DBDC4BD-E60F-4B6B-B895-DE189B52CA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70533" y="5558029"/>
            <a:ext cx="276235" cy="276235"/>
          </a:xfrm>
          <a:prstGeom prst="rect">
            <a:avLst/>
          </a:prstGeom>
        </p:spPr>
      </p:pic>
      <p:pic>
        <p:nvPicPr>
          <p:cNvPr id="9" name="Graphic 8" descr="Marker">
            <a:extLst>
              <a:ext uri="{FF2B5EF4-FFF2-40B4-BE49-F238E27FC236}">
                <a16:creationId xmlns:a16="http://schemas.microsoft.com/office/drawing/2014/main" id="{6BD0C740-3EF1-4725-864C-B84F640BEB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9667" y="2937255"/>
            <a:ext cx="276235" cy="276235"/>
          </a:xfrm>
          <a:prstGeom prst="rect">
            <a:avLst/>
          </a:prstGeom>
        </p:spPr>
      </p:pic>
      <p:pic>
        <p:nvPicPr>
          <p:cNvPr id="10" name="Graphic 9" descr="Marker">
            <a:extLst>
              <a:ext uri="{FF2B5EF4-FFF2-40B4-BE49-F238E27FC236}">
                <a16:creationId xmlns:a16="http://schemas.microsoft.com/office/drawing/2014/main" id="{F3B5222B-67A9-47AE-A9EB-9EF50DEC8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4155" y="3833638"/>
            <a:ext cx="276235" cy="276235"/>
          </a:xfrm>
          <a:prstGeom prst="rect">
            <a:avLst/>
          </a:prstGeom>
        </p:spPr>
      </p:pic>
      <p:pic>
        <p:nvPicPr>
          <p:cNvPr id="11" name="Graphic 10" descr="Marker">
            <a:extLst>
              <a:ext uri="{FF2B5EF4-FFF2-40B4-BE49-F238E27FC236}">
                <a16:creationId xmlns:a16="http://schemas.microsoft.com/office/drawing/2014/main" id="{5887BFD6-5784-41AB-9D82-CD8D9ED780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2843" y="5843142"/>
            <a:ext cx="276235" cy="276235"/>
          </a:xfrm>
          <a:prstGeom prst="rect">
            <a:avLst/>
          </a:prstGeom>
        </p:spPr>
      </p:pic>
      <p:pic>
        <p:nvPicPr>
          <p:cNvPr id="12" name="Graphic 11" descr="Marker">
            <a:extLst>
              <a:ext uri="{FF2B5EF4-FFF2-40B4-BE49-F238E27FC236}">
                <a16:creationId xmlns:a16="http://schemas.microsoft.com/office/drawing/2014/main" id="{F77AD27A-30A5-43BB-A03B-0F5DD6416D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1293" y="5465875"/>
            <a:ext cx="276235" cy="276235"/>
          </a:xfrm>
          <a:prstGeom prst="rect">
            <a:avLst/>
          </a:prstGeom>
        </p:spPr>
      </p:pic>
      <p:pic>
        <p:nvPicPr>
          <p:cNvPr id="13" name="Graphic 12" descr="Marker">
            <a:extLst>
              <a:ext uri="{FF2B5EF4-FFF2-40B4-BE49-F238E27FC236}">
                <a16:creationId xmlns:a16="http://schemas.microsoft.com/office/drawing/2014/main" id="{F8005F67-4F62-4ED5-B013-A8FE54DD70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4989" y="4829680"/>
            <a:ext cx="276235" cy="276235"/>
          </a:xfrm>
          <a:prstGeom prst="rect">
            <a:avLst/>
          </a:prstGeom>
        </p:spPr>
      </p:pic>
      <p:pic>
        <p:nvPicPr>
          <p:cNvPr id="14" name="Graphic 13" descr="Marker">
            <a:extLst>
              <a:ext uri="{FF2B5EF4-FFF2-40B4-BE49-F238E27FC236}">
                <a16:creationId xmlns:a16="http://schemas.microsoft.com/office/drawing/2014/main" id="{88C824B5-6E3B-4856-9532-0565B509F6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8610" y="4840034"/>
            <a:ext cx="276235" cy="276235"/>
          </a:xfrm>
          <a:prstGeom prst="rect">
            <a:avLst/>
          </a:prstGeom>
        </p:spPr>
      </p:pic>
      <p:pic>
        <p:nvPicPr>
          <p:cNvPr id="15" name="Graphic 14" descr="Marker">
            <a:extLst>
              <a:ext uri="{FF2B5EF4-FFF2-40B4-BE49-F238E27FC236}">
                <a16:creationId xmlns:a16="http://schemas.microsoft.com/office/drawing/2014/main" id="{F400FC34-F7B8-450A-8C69-AE9FFEB16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3583" y="6260464"/>
            <a:ext cx="276235" cy="276235"/>
          </a:xfrm>
          <a:prstGeom prst="rect">
            <a:avLst/>
          </a:prstGeom>
        </p:spPr>
      </p:pic>
      <p:pic>
        <p:nvPicPr>
          <p:cNvPr id="16" name="Graphic 15" descr="Marker">
            <a:extLst>
              <a:ext uri="{FF2B5EF4-FFF2-40B4-BE49-F238E27FC236}">
                <a16:creationId xmlns:a16="http://schemas.microsoft.com/office/drawing/2014/main" id="{BC40389D-3FA6-49F4-A839-AD8BBDAE2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88272" y="6028619"/>
            <a:ext cx="276235" cy="276235"/>
          </a:xfrm>
          <a:prstGeom prst="rect">
            <a:avLst/>
          </a:prstGeom>
        </p:spPr>
      </p:pic>
      <p:pic>
        <p:nvPicPr>
          <p:cNvPr id="17" name="Graphic 16" descr="Marker">
            <a:extLst>
              <a:ext uri="{FF2B5EF4-FFF2-40B4-BE49-F238E27FC236}">
                <a16:creationId xmlns:a16="http://schemas.microsoft.com/office/drawing/2014/main" id="{2E382704-7A2E-47BF-9DD5-E132EC3814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0622" y="6002418"/>
            <a:ext cx="276235" cy="276235"/>
          </a:xfrm>
          <a:prstGeom prst="rect">
            <a:avLst/>
          </a:prstGeom>
        </p:spPr>
      </p:pic>
      <p:pic>
        <p:nvPicPr>
          <p:cNvPr id="18" name="Graphic 17" descr="Marker">
            <a:extLst>
              <a:ext uri="{FF2B5EF4-FFF2-40B4-BE49-F238E27FC236}">
                <a16:creationId xmlns:a16="http://schemas.microsoft.com/office/drawing/2014/main" id="{9254E312-36E4-458F-A416-A213ABC73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2619" y="5299277"/>
            <a:ext cx="276235" cy="276235"/>
          </a:xfrm>
          <a:prstGeom prst="rect">
            <a:avLst/>
          </a:prstGeom>
        </p:spPr>
      </p:pic>
      <p:pic>
        <p:nvPicPr>
          <p:cNvPr id="19" name="Graphic 18" descr="Marker">
            <a:extLst>
              <a:ext uri="{FF2B5EF4-FFF2-40B4-BE49-F238E27FC236}">
                <a16:creationId xmlns:a16="http://schemas.microsoft.com/office/drawing/2014/main" id="{DE09A839-A56D-4701-9A6A-FE3987E1A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83958" y="4990785"/>
            <a:ext cx="276235" cy="276235"/>
          </a:xfrm>
          <a:prstGeom prst="rect">
            <a:avLst/>
          </a:prstGeom>
        </p:spPr>
      </p:pic>
      <p:pic>
        <p:nvPicPr>
          <p:cNvPr id="20" name="Graphic 19" descr="Marker">
            <a:extLst>
              <a:ext uri="{FF2B5EF4-FFF2-40B4-BE49-F238E27FC236}">
                <a16:creationId xmlns:a16="http://schemas.microsoft.com/office/drawing/2014/main" id="{9EACF36C-4C21-4066-B336-D70BB2B885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2123" y="3779376"/>
            <a:ext cx="276235" cy="276235"/>
          </a:xfrm>
          <a:prstGeom prst="rect">
            <a:avLst/>
          </a:prstGeom>
        </p:spPr>
      </p:pic>
      <p:pic>
        <p:nvPicPr>
          <p:cNvPr id="21" name="Graphic 20" descr="Marker">
            <a:extLst>
              <a:ext uri="{FF2B5EF4-FFF2-40B4-BE49-F238E27FC236}">
                <a16:creationId xmlns:a16="http://schemas.microsoft.com/office/drawing/2014/main" id="{02ADAA4C-24DA-4982-8A46-5C6ABB6CC2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8200" y="5379394"/>
            <a:ext cx="276235" cy="276235"/>
          </a:xfrm>
          <a:prstGeom prst="rect">
            <a:avLst/>
          </a:prstGeom>
        </p:spPr>
      </p:pic>
      <p:pic>
        <p:nvPicPr>
          <p:cNvPr id="22" name="Graphic 21" descr="Marker">
            <a:extLst>
              <a:ext uri="{FF2B5EF4-FFF2-40B4-BE49-F238E27FC236}">
                <a16:creationId xmlns:a16="http://schemas.microsoft.com/office/drawing/2014/main" id="{C42EB2CD-1500-4905-8CBE-89BBA44A57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5114" y="5366180"/>
            <a:ext cx="276235" cy="276235"/>
          </a:xfrm>
          <a:prstGeom prst="rect">
            <a:avLst/>
          </a:prstGeom>
        </p:spPr>
      </p:pic>
      <p:pic>
        <p:nvPicPr>
          <p:cNvPr id="23" name="Graphic 22" descr="Marker">
            <a:extLst>
              <a:ext uri="{FF2B5EF4-FFF2-40B4-BE49-F238E27FC236}">
                <a16:creationId xmlns:a16="http://schemas.microsoft.com/office/drawing/2014/main" id="{6D056EFD-4DFA-4D1D-AA4F-2900A7E7DF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8812" y="5267020"/>
            <a:ext cx="276235" cy="276235"/>
          </a:xfrm>
          <a:prstGeom prst="rect">
            <a:avLst/>
          </a:prstGeom>
        </p:spPr>
      </p:pic>
      <p:pic>
        <p:nvPicPr>
          <p:cNvPr id="24" name="Graphic 23" descr="Marker">
            <a:extLst>
              <a:ext uri="{FF2B5EF4-FFF2-40B4-BE49-F238E27FC236}">
                <a16:creationId xmlns:a16="http://schemas.microsoft.com/office/drawing/2014/main" id="{58A44F55-53D8-4EBF-87A9-1817A5129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484" y="4061686"/>
            <a:ext cx="276235" cy="276235"/>
          </a:xfrm>
          <a:prstGeom prst="rect">
            <a:avLst/>
          </a:prstGeom>
        </p:spPr>
      </p:pic>
      <p:pic>
        <p:nvPicPr>
          <p:cNvPr id="25" name="Graphic 24" descr="Marker">
            <a:extLst>
              <a:ext uri="{FF2B5EF4-FFF2-40B4-BE49-F238E27FC236}">
                <a16:creationId xmlns:a16="http://schemas.microsoft.com/office/drawing/2014/main" id="{B4CD858C-53E6-4A38-8F50-8B466699B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1596" y="5357667"/>
            <a:ext cx="276235" cy="276235"/>
          </a:xfrm>
          <a:prstGeom prst="rect">
            <a:avLst/>
          </a:prstGeom>
        </p:spPr>
      </p:pic>
      <p:pic>
        <p:nvPicPr>
          <p:cNvPr id="26" name="Graphic 25" descr="Marker">
            <a:extLst>
              <a:ext uri="{FF2B5EF4-FFF2-40B4-BE49-F238E27FC236}">
                <a16:creationId xmlns:a16="http://schemas.microsoft.com/office/drawing/2014/main" id="{1B36EBEA-23A1-4C21-92C5-838B90E2AD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1271" y="5199371"/>
            <a:ext cx="276235" cy="276235"/>
          </a:xfrm>
          <a:prstGeom prst="rect">
            <a:avLst/>
          </a:prstGeom>
        </p:spPr>
      </p:pic>
      <p:pic>
        <p:nvPicPr>
          <p:cNvPr id="27" name="Graphic 26" descr="Marker">
            <a:extLst>
              <a:ext uri="{FF2B5EF4-FFF2-40B4-BE49-F238E27FC236}">
                <a16:creationId xmlns:a16="http://schemas.microsoft.com/office/drawing/2014/main" id="{F46B5854-7BCA-4268-A1E4-5B12496245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5903" y="4085780"/>
            <a:ext cx="276235" cy="276235"/>
          </a:xfrm>
          <a:prstGeom prst="rect">
            <a:avLst/>
          </a:prstGeom>
        </p:spPr>
      </p:pic>
      <p:pic>
        <p:nvPicPr>
          <p:cNvPr id="28" name="Graphic 27" descr="Marker">
            <a:extLst>
              <a:ext uri="{FF2B5EF4-FFF2-40B4-BE49-F238E27FC236}">
                <a16:creationId xmlns:a16="http://schemas.microsoft.com/office/drawing/2014/main" id="{EA00CB3B-354B-45A3-B6A8-5D034936C4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1311" y="5769284"/>
            <a:ext cx="276235" cy="276235"/>
          </a:xfrm>
          <a:prstGeom prst="rect">
            <a:avLst/>
          </a:prstGeom>
        </p:spPr>
      </p:pic>
      <p:pic>
        <p:nvPicPr>
          <p:cNvPr id="29" name="Graphic 28" descr="Marker">
            <a:extLst>
              <a:ext uri="{FF2B5EF4-FFF2-40B4-BE49-F238E27FC236}">
                <a16:creationId xmlns:a16="http://schemas.microsoft.com/office/drawing/2014/main" id="{7099C186-D8F2-4158-9B0E-20E59993A0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4821" y="5851034"/>
            <a:ext cx="276235" cy="276235"/>
          </a:xfrm>
          <a:prstGeom prst="rect">
            <a:avLst/>
          </a:prstGeom>
        </p:spPr>
      </p:pic>
      <p:pic>
        <p:nvPicPr>
          <p:cNvPr id="30" name="Graphic 29" descr="Marker">
            <a:extLst>
              <a:ext uri="{FF2B5EF4-FFF2-40B4-BE49-F238E27FC236}">
                <a16:creationId xmlns:a16="http://schemas.microsoft.com/office/drawing/2014/main" id="{DBA309EC-3F30-4D9C-83A7-C05D185DCE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6608" y="5593049"/>
            <a:ext cx="276235" cy="276235"/>
          </a:xfrm>
          <a:prstGeom prst="rect">
            <a:avLst/>
          </a:prstGeom>
        </p:spPr>
      </p:pic>
      <p:pic>
        <p:nvPicPr>
          <p:cNvPr id="31" name="Graphic 30" descr="Marker">
            <a:extLst>
              <a:ext uri="{FF2B5EF4-FFF2-40B4-BE49-F238E27FC236}">
                <a16:creationId xmlns:a16="http://schemas.microsoft.com/office/drawing/2014/main" id="{1819EF92-C82A-4982-857D-B0AF101CE7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2099" y="5864300"/>
            <a:ext cx="276235" cy="276235"/>
          </a:xfrm>
          <a:prstGeom prst="rect">
            <a:avLst/>
          </a:prstGeom>
        </p:spPr>
      </p:pic>
      <p:pic>
        <p:nvPicPr>
          <p:cNvPr id="32" name="Graphic 31" descr="Marker">
            <a:extLst>
              <a:ext uri="{FF2B5EF4-FFF2-40B4-BE49-F238E27FC236}">
                <a16:creationId xmlns:a16="http://schemas.microsoft.com/office/drawing/2014/main" id="{CAA8ADF9-5B98-42BA-946A-4F2425F84B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8967" y="5340253"/>
            <a:ext cx="276235" cy="276235"/>
          </a:xfrm>
          <a:prstGeom prst="rect">
            <a:avLst/>
          </a:prstGeom>
        </p:spPr>
      </p:pic>
      <p:pic>
        <p:nvPicPr>
          <p:cNvPr id="71" name="Graphic 70" descr="Marker">
            <a:extLst>
              <a:ext uri="{FF2B5EF4-FFF2-40B4-BE49-F238E27FC236}">
                <a16:creationId xmlns:a16="http://schemas.microsoft.com/office/drawing/2014/main" id="{8AC5A1BB-BC02-4980-B8A4-090A56DB2A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0955" y="5225614"/>
            <a:ext cx="276235" cy="276235"/>
          </a:xfrm>
          <a:prstGeom prst="rect">
            <a:avLst/>
          </a:prstGeom>
        </p:spPr>
      </p:pic>
      <p:sp>
        <p:nvSpPr>
          <p:cNvPr id="92" name="Rectangle 91">
            <a:extLst>
              <a:ext uri="{FF2B5EF4-FFF2-40B4-BE49-F238E27FC236}">
                <a16:creationId xmlns:a16="http://schemas.microsoft.com/office/drawing/2014/main" id="{382B0843-5F4A-42AB-B843-C133E976C02B}"/>
              </a:ext>
            </a:extLst>
          </p:cNvPr>
          <p:cNvSpPr/>
          <p:nvPr/>
        </p:nvSpPr>
        <p:spPr>
          <a:xfrm>
            <a:off x="6847789" y="457135"/>
            <a:ext cx="5179224" cy="650947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Aneurin Bevan University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Avon and Wiltshire Partnership NHS Trust – Kingshill Research Centre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Barking, Havering and Redbridge University Hospitals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Belfast Health &amp; Social Care Trust BHC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Betsi Cadwaladr University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Berkshire Healthcare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err="1">
                <a:ln>
                  <a:noFill/>
                </a:ln>
                <a:solidFill>
                  <a:srgbClr val="3A256D"/>
                </a:solidFill>
                <a:effectLst/>
                <a:uLnTx/>
                <a:uFillTx/>
                <a:latin typeface="IBM Plex Sans"/>
                <a:ea typeface="+mn-ea"/>
                <a:cs typeface="+mn-cs"/>
              </a:rPr>
              <a:t>Bodmin</a:t>
            </a:r>
            <a:r>
              <a:rPr kumimoji="0" lang="en-GB" sz="700" b="1" i="0" u="none" strike="noStrike" kern="1200" cap="none" spc="0" normalizeH="0" baseline="0" noProof="0" dirty="0">
                <a:ln>
                  <a:noFill/>
                </a:ln>
                <a:solidFill>
                  <a:srgbClr val="3A256D"/>
                </a:solidFill>
                <a:effectLst/>
                <a:uLnTx/>
                <a:uFillTx/>
                <a:latin typeface="IBM Plex Sans"/>
                <a:ea typeface="+mn-ea"/>
                <a:cs typeface="+mn-cs"/>
              </a:rPr>
              <a:t> Brain Health Clinic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Bradford District Care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Brain Health Manchester/Greater Manchester Mental Health Trust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Bristol Brain Health Clinic/North Bristol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Cambridge University Hospitals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Cambridgeshire and Peterborough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Cardiff and Vale University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Central and North West London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Cornwall Partnership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Coventry and Warwickshire Partnership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Cwm </a:t>
            </a:r>
            <a:r>
              <a:rPr kumimoji="0" lang="en-GB" sz="700" b="1" i="0" u="none" strike="noStrike" kern="1200" cap="none" spc="0" normalizeH="0" baseline="0" noProof="0" dirty="0" err="1">
                <a:ln>
                  <a:noFill/>
                </a:ln>
                <a:solidFill>
                  <a:srgbClr val="3A256D"/>
                </a:solidFill>
                <a:effectLst/>
                <a:uLnTx/>
                <a:uFillTx/>
                <a:latin typeface="IBM Plex Sans"/>
                <a:ea typeface="+mn-ea"/>
                <a:cs typeface="+mn-cs"/>
              </a:rPr>
              <a:t>Taf</a:t>
            </a:r>
            <a:r>
              <a:rPr kumimoji="0" lang="en-GB" sz="700" b="1" i="0" u="none" strike="noStrike" kern="1200" cap="none" spc="0" normalizeH="0" baseline="0" noProof="0" dirty="0">
                <a:ln>
                  <a:noFill/>
                </a:ln>
                <a:solidFill>
                  <a:srgbClr val="3A256D"/>
                </a:solidFill>
                <a:effectLst/>
                <a:uLnTx/>
                <a:uFillTx/>
                <a:latin typeface="IBM Plex Sans"/>
                <a:ea typeface="+mn-ea"/>
                <a:cs typeface="+mn-cs"/>
              </a:rPr>
              <a:t> University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Devon Partnership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Dorset Healthcare University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East London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D21B83"/>
                </a:solidFill>
                <a:effectLst/>
                <a:uLnTx/>
                <a:uFillTx/>
                <a:latin typeface="IBM Plex Sans"/>
                <a:ea typeface="+mn-ea"/>
                <a:cs typeface="+mn-cs"/>
              </a:rPr>
              <a:t>Essex Partnership University NHS Foundation Trust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Gateshead Health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D21B83"/>
                </a:solidFill>
                <a:effectLst/>
                <a:uLnTx/>
                <a:uFillTx/>
                <a:latin typeface="IBM Plex Sans"/>
                <a:ea typeface="+mn-ea"/>
                <a:cs typeface="+mn-cs"/>
              </a:rPr>
              <a:t>Gloucestershire Health and Care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Herefordshire and Worcestershire Health and Care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Hull University Teaching Hospitals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D21B83"/>
                </a:solidFill>
                <a:effectLst/>
                <a:uLnTx/>
                <a:uFillTx/>
                <a:latin typeface="IBM Plex Sans"/>
                <a:ea typeface="+mn-ea"/>
                <a:cs typeface="+mn-cs"/>
              </a:rPr>
              <a:t>Hull York Medical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Humber Teaching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Hywel Dda University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Imperial College Healthcare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Lancashire and South Cumbria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D21B83"/>
                </a:solidFill>
                <a:effectLst/>
                <a:uLnTx/>
                <a:uFillTx/>
                <a:latin typeface="IBM Plex Sans"/>
                <a:ea typeface="+mn-ea"/>
                <a:cs typeface="+mn-cs"/>
              </a:rPr>
              <a:t>Leeds and York Partnership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Lindsey Lodge Hospice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Lincolnshire Partnership NHS 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Memory Assessment and Research Centre Southampton/Southern Health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National Hospital for Neurology and Neurosurgery/University College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err="1">
                <a:ln>
                  <a:noFill/>
                </a:ln>
                <a:solidFill>
                  <a:srgbClr val="3A256D"/>
                </a:solidFill>
                <a:effectLst/>
                <a:uLnTx/>
                <a:uFillTx/>
                <a:latin typeface="IBM Plex Sans"/>
                <a:ea typeface="+mn-ea"/>
                <a:cs typeface="+mn-cs"/>
              </a:rPr>
              <a:t>Neuroprogressive</a:t>
            </a:r>
            <a:r>
              <a:rPr kumimoji="0" lang="en-GB" sz="700" b="1" i="0" u="none" strike="noStrike" kern="1200" cap="none" spc="0" normalizeH="0" baseline="0" noProof="0" dirty="0">
                <a:ln>
                  <a:noFill/>
                </a:ln>
                <a:solidFill>
                  <a:srgbClr val="3A256D"/>
                </a:solidFill>
                <a:effectLst/>
                <a:uLnTx/>
                <a:uFillTx/>
                <a:latin typeface="IBM Plex Sans"/>
                <a:ea typeface="+mn-ea"/>
                <a:cs typeface="+mn-cs"/>
              </a:rPr>
              <a:t> and Dementia Network, NHS Research Scotland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Newcastle Memory Clinic/Cumbria, Northumberland, Tyne and Wear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Northern Lincolnshire and Goole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Nottingham University Hospitals NHS Trust/Midlands Partnership  University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Operose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Oxford Brain Health Clinic/Oxford Health NHS Foundation Trust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Powys Teaching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Research and Surveillance Centre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D21B83"/>
                </a:solidFill>
                <a:effectLst/>
                <a:uLnTx/>
                <a:uFillTx/>
                <a:latin typeface="IBM Plex Sans"/>
                <a:ea typeface="+mn-ea"/>
                <a:cs typeface="+mn-cs"/>
              </a:rPr>
              <a:t>Rotherham Doncaster and South Humber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Royal United Hospitals Bath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Sheffield Memory Clinic/Sheffield Teaching Hospitals NHS Foundation Trust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Somerset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South London &amp; Maudsley NHS Trust BHC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D21B83"/>
                </a:solidFill>
                <a:effectLst/>
                <a:uLnTx/>
                <a:uFillTx/>
                <a:latin typeface="IBM Plex Sans"/>
                <a:ea typeface="+mn-ea"/>
                <a:cs typeface="+mn-cs"/>
              </a:rPr>
              <a:t>South West Yorkshire Partnership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panose="020B0503050203000203" pitchFamily="34" charset="0"/>
                <a:ea typeface="Calibri" panose="020F0502020204030204" pitchFamily="34" charset="0"/>
                <a:cs typeface="Times New Roman" panose="02020603050405020304" pitchFamily="18" charset="0"/>
              </a:rPr>
              <a:t>St. George’s University Hospitals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Staffordshire and Stoke-on-Trent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Surrey &amp; Borders Partnership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Sussex Partnership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Sussex University Hospitals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Swansea Bay University Health 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Tees Esk and Wear Valleys NHS Foundation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West Hertfordshire Teaching Hospitals NHS Trust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00" b="1" i="0" u="none" strike="noStrike" kern="1200" cap="none" spc="0" normalizeH="0" baseline="0" noProof="0" dirty="0">
                <a:ln>
                  <a:noFill/>
                </a:ln>
                <a:solidFill>
                  <a:srgbClr val="3A256D"/>
                </a:solidFill>
                <a:effectLst/>
                <a:uLnTx/>
                <a:uFillTx/>
                <a:latin typeface="IBM Plex Sans"/>
                <a:ea typeface="+mn-ea"/>
                <a:cs typeface="+mn-cs"/>
              </a:rPr>
              <a:t>West London NHS Trust</a:t>
            </a:r>
            <a:endParaRPr kumimoji="0" lang="en-GB" sz="400" b="0" i="0" u="none" strike="noStrike" kern="1200" cap="none" spc="0" normalizeH="0" baseline="0" noProof="0" dirty="0">
              <a:ln>
                <a:noFill/>
              </a:ln>
              <a:solidFill>
                <a:srgbClr val="3A256D"/>
              </a:solidFill>
              <a:effectLst/>
              <a:uLnTx/>
              <a:uFillTx/>
              <a:latin typeface="IBM Plex Sans"/>
              <a:ea typeface="+mn-ea"/>
              <a:cs typeface="+mn-cs"/>
            </a:endParaRPr>
          </a:p>
        </p:txBody>
      </p:sp>
      <p:pic>
        <p:nvPicPr>
          <p:cNvPr id="96" name="Graphic 95" descr="Marker">
            <a:extLst>
              <a:ext uri="{FF2B5EF4-FFF2-40B4-BE49-F238E27FC236}">
                <a16:creationId xmlns:a16="http://schemas.microsoft.com/office/drawing/2014/main" id="{CB2B1CA1-14A7-4AF0-9D8E-14BFB87F8D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47778" y="4660215"/>
            <a:ext cx="276235" cy="276235"/>
          </a:xfrm>
          <a:prstGeom prst="rect">
            <a:avLst/>
          </a:prstGeom>
        </p:spPr>
      </p:pic>
      <p:pic>
        <p:nvPicPr>
          <p:cNvPr id="97" name="Graphic 96" descr="Marker">
            <a:extLst>
              <a:ext uri="{FF2B5EF4-FFF2-40B4-BE49-F238E27FC236}">
                <a16:creationId xmlns:a16="http://schemas.microsoft.com/office/drawing/2014/main" id="{943B3B38-374D-4259-9859-0063A78010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1802" y="4316153"/>
            <a:ext cx="276235" cy="276235"/>
          </a:xfrm>
          <a:prstGeom prst="rect">
            <a:avLst/>
          </a:prstGeom>
        </p:spPr>
      </p:pic>
      <p:pic>
        <p:nvPicPr>
          <p:cNvPr id="98" name="Graphic 97" descr="Marker">
            <a:extLst>
              <a:ext uri="{FF2B5EF4-FFF2-40B4-BE49-F238E27FC236}">
                <a16:creationId xmlns:a16="http://schemas.microsoft.com/office/drawing/2014/main" id="{4B244528-8E6E-4D9F-85FC-8225979861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1549" y="4359319"/>
            <a:ext cx="276235" cy="276235"/>
          </a:xfrm>
          <a:prstGeom prst="rect">
            <a:avLst/>
          </a:prstGeom>
        </p:spPr>
      </p:pic>
      <p:pic>
        <p:nvPicPr>
          <p:cNvPr id="99" name="Graphic 98" descr="Marker">
            <a:extLst>
              <a:ext uri="{FF2B5EF4-FFF2-40B4-BE49-F238E27FC236}">
                <a16:creationId xmlns:a16="http://schemas.microsoft.com/office/drawing/2014/main" id="{9362A6BD-4162-4A11-9606-5AE700B386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6695" y="5365404"/>
            <a:ext cx="276235" cy="276235"/>
          </a:xfrm>
          <a:prstGeom prst="rect">
            <a:avLst/>
          </a:prstGeom>
        </p:spPr>
      </p:pic>
      <p:pic>
        <p:nvPicPr>
          <p:cNvPr id="100" name="Graphic 99" descr="Marker">
            <a:extLst>
              <a:ext uri="{FF2B5EF4-FFF2-40B4-BE49-F238E27FC236}">
                <a16:creationId xmlns:a16="http://schemas.microsoft.com/office/drawing/2014/main" id="{B64D1FD4-785B-40B3-AEF3-DF3AF2F5DB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1036" y="5390419"/>
            <a:ext cx="276235" cy="276235"/>
          </a:xfrm>
          <a:prstGeom prst="rect">
            <a:avLst/>
          </a:prstGeom>
        </p:spPr>
      </p:pic>
      <p:pic>
        <p:nvPicPr>
          <p:cNvPr id="60" name="Graphic 59" descr="Marker">
            <a:extLst>
              <a:ext uri="{FF2B5EF4-FFF2-40B4-BE49-F238E27FC236}">
                <a16:creationId xmlns:a16="http://schemas.microsoft.com/office/drawing/2014/main" id="{54148B29-129D-4534-B45A-340486D282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3939" y="4464858"/>
            <a:ext cx="276235" cy="276235"/>
          </a:xfrm>
          <a:prstGeom prst="rect">
            <a:avLst/>
          </a:prstGeom>
        </p:spPr>
      </p:pic>
      <p:pic>
        <p:nvPicPr>
          <p:cNvPr id="38" name="Graphic 37" descr="Marker">
            <a:extLst>
              <a:ext uri="{FF2B5EF4-FFF2-40B4-BE49-F238E27FC236}">
                <a16:creationId xmlns:a16="http://schemas.microsoft.com/office/drawing/2014/main" id="{4F16F7FE-B2DE-4972-9B57-447F158DA8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1793" y="3800486"/>
            <a:ext cx="276235" cy="276235"/>
          </a:xfrm>
          <a:prstGeom prst="rect">
            <a:avLst/>
          </a:prstGeom>
        </p:spPr>
      </p:pic>
      <p:pic>
        <p:nvPicPr>
          <p:cNvPr id="40" name="Graphic 39" descr="Marker">
            <a:extLst>
              <a:ext uri="{FF2B5EF4-FFF2-40B4-BE49-F238E27FC236}">
                <a16:creationId xmlns:a16="http://schemas.microsoft.com/office/drawing/2014/main" id="{AE942FAD-68C5-4751-91E7-D33C6231C1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34719" y="3042656"/>
            <a:ext cx="276235" cy="276235"/>
          </a:xfrm>
          <a:prstGeom prst="rect">
            <a:avLst/>
          </a:prstGeom>
        </p:spPr>
      </p:pic>
      <p:pic>
        <p:nvPicPr>
          <p:cNvPr id="41" name="Graphic 40" descr="Marker">
            <a:extLst>
              <a:ext uri="{FF2B5EF4-FFF2-40B4-BE49-F238E27FC236}">
                <a16:creationId xmlns:a16="http://schemas.microsoft.com/office/drawing/2014/main" id="{533FF6E6-BDD1-443C-8AC1-4C00B156B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4794" y="3944871"/>
            <a:ext cx="276235" cy="276235"/>
          </a:xfrm>
          <a:prstGeom prst="rect">
            <a:avLst/>
          </a:prstGeom>
        </p:spPr>
      </p:pic>
      <p:pic>
        <p:nvPicPr>
          <p:cNvPr id="42" name="Graphic 41" descr="Marker">
            <a:extLst>
              <a:ext uri="{FF2B5EF4-FFF2-40B4-BE49-F238E27FC236}">
                <a16:creationId xmlns:a16="http://schemas.microsoft.com/office/drawing/2014/main" id="{03211A5F-AF20-448A-8E61-088E263749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94456" y="5377091"/>
            <a:ext cx="276235" cy="276235"/>
          </a:xfrm>
          <a:prstGeom prst="rect">
            <a:avLst/>
          </a:prstGeom>
        </p:spPr>
      </p:pic>
      <p:pic>
        <p:nvPicPr>
          <p:cNvPr id="44" name="Graphic 43" descr="Marker">
            <a:extLst>
              <a:ext uri="{FF2B5EF4-FFF2-40B4-BE49-F238E27FC236}">
                <a16:creationId xmlns:a16="http://schemas.microsoft.com/office/drawing/2014/main" id="{80DF02C9-9105-4D0B-A010-CDDF1934F8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9758" y="5278817"/>
            <a:ext cx="276235" cy="276235"/>
          </a:xfrm>
          <a:prstGeom prst="rect">
            <a:avLst/>
          </a:prstGeom>
        </p:spPr>
      </p:pic>
      <p:pic>
        <p:nvPicPr>
          <p:cNvPr id="45" name="Graphic 44" descr="Marker">
            <a:extLst>
              <a:ext uri="{FF2B5EF4-FFF2-40B4-BE49-F238E27FC236}">
                <a16:creationId xmlns:a16="http://schemas.microsoft.com/office/drawing/2014/main" id="{DA0D48C3-F88E-4407-899A-24285C7552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99028" y="5082939"/>
            <a:ext cx="276235" cy="276235"/>
          </a:xfrm>
          <a:prstGeom prst="rect">
            <a:avLst/>
          </a:prstGeom>
        </p:spPr>
      </p:pic>
      <p:pic>
        <p:nvPicPr>
          <p:cNvPr id="46" name="Graphic 45" descr="Marker">
            <a:extLst>
              <a:ext uri="{FF2B5EF4-FFF2-40B4-BE49-F238E27FC236}">
                <a16:creationId xmlns:a16="http://schemas.microsoft.com/office/drawing/2014/main" id="{48FF911D-E779-4C6F-94E8-C560390AD8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90677" y="5453102"/>
            <a:ext cx="276235" cy="276235"/>
          </a:xfrm>
          <a:prstGeom prst="rect">
            <a:avLst/>
          </a:prstGeom>
        </p:spPr>
      </p:pic>
      <p:pic>
        <p:nvPicPr>
          <p:cNvPr id="48" name="Graphic 47" descr="Marker">
            <a:extLst>
              <a:ext uri="{FF2B5EF4-FFF2-40B4-BE49-F238E27FC236}">
                <a16:creationId xmlns:a16="http://schemas.microsoft.com/office/drawing/2014/main" id="{DBDFD0F4-178A-433B-86B8-4F16183E75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7289" y="4978151"/>
            <a:ext cx="276235" cy="276235"/>
          </a:xfrm>
          <a:prstGeom prst="rect">
            <a:avLst/>
          </a:prstGeom>
        </p:spPr>
      </p:pic>
      <p:pic>
        <p:nvPicPr>
          <p:cNvPr id="49" name="Graphic 48" descr="Marker">
            <a:extLst>
              <a:ext uri="{FF2B5EF4-FFF2-40B4-BE49-F238E27FC236}">
                <a16:creationId xmlns:a16="http://schemas.microsoft.com/office/drawing/2014/main" id="{A42F129D-D060-469A-8584-A65C98E03E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8764" y="3661042"/>
            <a:ext cx="276235" cy="276235"/>
          </a:xfrm>
          <a:prstGeom prst="rect">
            <a:avLst/>
          </a:prstGeom>
        </p:spPr>
      </p:pic>
      <p:pic>
        <p:nvPicPr>
          <p:cNvPr id="50" name="Picture 2" descr="Shetland Islands Outline Map">
            <a:extLst>
              <a:ext uri="{FF2B5EF4-FFF2-40B4-BE49-F238E27FC236}">
                <a16:creationId xmlns:a16="http://schemas.microsoft.com/office/drawing/2014/main" id="{4EA942EF-61B9-4D84-8CA5-E57413173F75}"/>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7785" y="283920"/>
            <a:ext cx="926650" cy="1454625"/>
          </a:xfrm>
          <a:prstGeom prst="rect">
            <a:avLst/>
          </a:prstGeom>
          <a:noFill/>
          <a:ln w="19050">
            <a:solidFill>
              <a:schemeClr val="accent2"/>
            </a:solidFill>
          </a:ln>
          <a:extLst>
            <a:ext uri="{909E8E84-426E-40DD-AFC4-6F175D3DCCD1}">
              <a14:hiddenFill xmlns:a14="http://schemas.microsoft.com/office/drawing/2010/main">
                <a:solidFill>
                  <a:srgbClr val="FFFFFF"/>
                </a:solidFill>
              </a14:hiddenFill>
            </a:ext>
          </a:extLst>
        </p:spPr>
      </p:pic>
      <p:pic>
        <p:nvPicPr>
          <p:cNvPr id="52" name="Graphic 51" descr="Marker">
            <a:extLst>
              <a:ext uri="{FF2B5EF4-FFF2-40B4-BE49-F238E27FC236}">
                <a16:creationId xmlns:a16="http://schemas.microsoft.com/office/drawing/2014/main" id="{E9ADD58E-8C90-4AA8-90FC-308498C046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19129" y="5405057"/>
            <a:ext cx="276235" cy="276235"/>
          </a:xfrm>
          <a:prstGeom prst="rect">
            <a:avLst/>
          </a:prstGeom>
        </p:spPr>
      </p:pic>
      <p:pic>
        <p:nvPicPr>
          <p:cNvPr id="53" name="Graphic 52" descr="Marker">
            <a:extLst>
              <a:ext uri="{FF2B5EF4-FFF2-40B4-BE49-F238E27FC236}">
                <a16:creationId xmlns:a16="http://schemas.microsoft.com/office/drawing/2014/main" id="{8D2551CA-0C67-4F47-873E-C913A3EE51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2759" y="2295594"/>
            <a:ext cx="276235" cy="276235"/>
          </a:xfrm>
          <a:prstGeom prst="rect">
            <a:avLst/>
          </a:prstGeom>
        </p:spPr>
      </p:pic>
      <p:pic>
        <p:nvPicPr>
          <p:cNvPr id="54" name="Graphic 53" descr="Marker">
            <a:extLst>
              <a:ext uri="{FF2B5EF4-FFF2-40B4-BE49-F238E27FC236}">
                <a16:creationId xmlns:a16="http://schemas.microsoft.com/office/drawing/2014/main" id="{1802A881-5D35-44DF-BF66-A919835007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651" y="5372011"/>
            <a:ext cx="276235" cy="276235"/>
          </a:xfrm>
          <a:prstGeom prst="rect">
            <a:avLst/>
          </a:prstGeom>
        </p:spPr>
      </p:pic>
      <p:pic>
        <p:nvPicPr>
          <p:cNvPr id="55" name="Graphic 54" descr="Marker">
            <a:extLst>
              <a:ext uri="{FF2B5EF4-FFF2-40B4-BE49-F238E27FC236}">
                <a16:creationId xmlns:a16="http://schemas.microsoft.com/office/drawing/2014/main" id="{A33DB40D-45EB-481C-9A9D-2D1397775A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63330" y="5281010"/>
            <a:ext cx="276235" cy="276235"/>
          </a:xfrm>
          <a:prstGeom prst="rect">
            <a:avLst/>
          </a:prstGeom>
        </p:spPr>
      </p:pic>
      <p:pic>
        <p:nvPicPr>
          <p:cNvPr id="56" name="Graphic 55" descr="Marker">
            <a:extLst>
              <a:ext uri="{FF2B5EF4-FFF2-40B4-BE49-F238E27FC236}">
                <a16:creationId xmlns:a16="http://schemas.microsoft.com/office/drawing/2014/main" id="{558C93D2-8CF1-469B-AE2F-A4FBCE10AC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7289" y="4292042"/>
            <a:ext cx="276235" cy="276235"/>
          </a:xfrm>
          <a:prstGeom prst="rect">
            <a:avLst/>
          </a:prstGeom>
        </p:spPr>
      </p:pic>
      <p:pic>
        <p:nvPicPr>
          <p:cNvPr id="57" name="Graphic 56" descr="Marker">
            <a:extLst>
              <a:ext uri="{FF2B5EF4-FFF2-40B4-BE49-F238E27FC236}">
                <a16:creationId xmlns:a16="http://schemas.microsoft.com/office/drawing/2014/main" id="{F9880D29-F36A-4504-8483-EC5D295156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4155" y="5410208"/>
            <a:ext cx="276235" cy="276235"/>
          </a:xfrm>
          <a:prstGeom prst="rect">
            <a:avLst/>
          </a:prstGeom>
        </p:spPr>
      </p:pic>
      <p:pic>
        <p:nvPicPr>
          <p:cNvPr id="58" name="Graphic 57" descr="Marker">
            <a:extLst>
              <a:ext uri="{FF2B5EF4-FFF2-40B4-BE49-F238E27FC236}">
                <a16:creationId xmlns:a16="http://schemas.microsoft.com/office/drawing/2014/main" id="{4D0C6737-644E-4080-A2C2-0170E6C3C0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4120" y="6212667"/>
            <a:ext cx="276235" cy="276235"/>
          </a:xfrm>
          <a:prstGeom prst="rect">
            <a:avLst/>
          </a:prstGeom>
        </p:spPr>
      </p:pic>
      <p:sp>
        <p:nvSpPr>
          <p:cNvPr id="59" name="Title 2">
            <a:extLst>
              <a:ext uri="{FF2B5EF4-FFF2-40B4-BE49-F238E27FC236}">
                <a16:creationId xmlns:a16="http://schemas.microsoft.com/office/drawing/2014/main" id="{717372A1-576F-451A-A968-23700F542981}"/>
              </a:ext>
            </a:extLst>
          </p:cNvPr>
          <p:cNvSpPr txBox="1">
            <a:spLocks/>
          </p:cNvSpPr>
          <p:nvPr/>
        </p:nvSpPr>
        <p:spPr>
          <a:xfrm>
            <a:off x="260248" y="5416402"/>
            <a:ext cx="3292761" cy="11297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rgbClr val="3A256D"/>
                </a:solidFill>
                <a:effectLst/>
                <a:uLnTx/>
                <a:uFillTx/>
                <a:latin typeface="IBM Plex Sans Medium"/>
                <a:ea typeface="+mj-ea"/>
                <a:cs typeface="+mj-cs"/>
              </a:rPr>
              <a:t>TDF Clinical Network Sites (n=58)</a:t>
            </a:r>
          </a:p>
        </p:txBody>
      </p:sp>
      <p:pic>
        <p:nvPicPr>
          <p:cNvPr id="61" name="Picture 60">
            <a:extLst>
              <a:ext uri="{FF2B5EF4-FFF2-40B4-BE49-F238E27FC236}">
                <a16:creationId xmlns:a16="http://schemas.microsoft.com/office/drawing/2014/main" id="{45F8D1ED-4966-4507-9C52-C64D358F44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795" y="145949"/>
            <a:ext cx="1812804" cy="622373"/>
          </a:xfrm>
          <a:prstGeom prst="rect">
            <a:avLst/>
          </a:prstGeom>
        </p:spPr>
      </p:pic>
      <p:sp>
        <p:nvSpPr>
          <p:cNvPr id="62" name="TextBox 61">
            <a:extLst>
              <a:ext uri="{FF2B5EF4-FFF2-40B4-BE49-F238E27FC236}">
                <a16:creationId xmlns:a16="http://schemas.microsoft.com/office/drawing/2014/main" id="{33BC1E76-FC72-4A25-82C8-D8C84EE244C3}"/>
              </a:ext>
            </a:extLst>
          </p:cNvPr>
          <p:cNvSpPr txBox="1"/>
          <p:nvPr/>
        </p:nvSpPr>
        <p:spPr>
          <a:xfrm>
            <a:off x="167082" y="865674"/>
            <a:ext cx="2211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&gt;60 GP practices across London/South East</a:t>
            </a:r>
          </a:p>
        </p:txBody>
      </p:sp>
      <p:pic>
        <p:nvPicPr>
          <p:cNvPr id="63" name="Picture 62">
            <a:extLst>
              <a:ext uri="{FF2B5EF4-FFF2-40B4-BE49-F238E27FC236}">
                <a16:creationId xmlns:a16="http://schemas.microsoft.com/office/drawing/2014/main" id="{809FC160-CEEF-46FE-9E05-C43A1689C0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450" y="3567559"/>
            <a:ext cx="1548709" cy="1548709"/>
          </a:xfrm>
          <a:prstGeom prst="rect">
            <a:avLst/>
          </a:prstGeom>
        </p:spPr>
      </p:pic>
      <p:sp>
        <p:nvSpPr>
          <p:cNvPr id="64" name="TextBox 63">
            <a:extLst>
              <a:ext uri="{FF2B5EF4-FFF2-40B4-BE49-F238E27FC236}">
                <a16:creationId xmlns:a16="http://schemas.microsoft.com/office/drawing/2014/main" id="{07FC0B3E-70A2-442A-ACD1-0A36C4AA121C}"/>
              </a:ext>
            </a:extLst>
          </p:cNvPr>
          <p:cNvSpPr txBox="1"/>
          <p:nvPr/>
        </p:nvSpPr>
        <p:spPr>
          <a:xfrm>
            <a:off x="138710" y="4946609"/>
            <a:ext cx="8643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14 sites </a:t>
            </a:r>
          </a:p>
        </p:txBody>
      </p:sp>
      <p:pic>
        <p:nvPicPr>
          <p:cNvPr id="65" name="Graphic 64" descr="Marker">
            <a:extLst>
              <a:ext uri="{FF2B5EF4-FFF2-40B4-BE49-F238E27FC236}">
                <a16:creationId xmlns:a16="http://schemas.microsoft.com/office/drawing/2014/main" id="{9B85EA62-2726-40A5-A725-320BF7F5FB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6733" y="4000761"/>
            <a:ext cx="276235" cy="276235"/>
          </a:xfrm>
          <a:prstGeom prst="rect">
            <a:avLst/>
          </a:prstGeom>
        </p:spPr>
      </p:pic>
      <p:pic>
        <p:nvPicPr>
          <p:cNvPr id="66" name="Graphic 65" descr="Marker">
            <a:extLst>
              <a:ext uri="{FF2B5EF4-FFF2-40B4-BE49-F238E27FC236}">
                <a16:creationId xmlns:a16="http://schemas.microsoft.com/office/drawing/2014/main" id="{A72B6798-FB22-4911-A879-C551489E44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926" y="727557"/>
            <a:ext cx="276235" cy="276235"/>
          </a:xfrm>
          <a:prstGeom prst="rect">
            <a:avLst/>
          </a:prstGeom>
        </p:spPr>
      </p:pic>
      <p:pic>
        <p:nvPicPr>
          <p:cNvPr id="67" name="Graphic 66" descr="Marker">
            <a:extLst>
              <a:ext uri="{FF2B5EF4-FFF2-40B4-BE49-F238E27FC236}">
                <a16:creationId xmlns:a16="http://schemas.microsoft.com/office/drawing/2014/main" id="{9E0721B5-9F0B-443A-A11B-B191A6237A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90463" y="1470568"/>
            <a:ext cx="276235" cy="276235"/>
          </a:xfrm>
          <a:prstGeom prst="rect">
            <a:avLst/>
          </a:prstGeom>
        </p:spPr>
      </p:pic>
      <p:pic>
        <p:nvPicPr>
          <p:cNvPr id="68" name="Graphic 67" descr="Marker">
            <a:extLst>
              <a:ext uri="{FF2B5EF4-FFF2-40B4-BE49-F238E27FC236}">
                <a16:creationId xmlns:a16="http://schemas.microsoft.com/office/drawing/2014/main" id="{DE7E192E-F47A-4A8B-AF22-A673F57E3B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26608" y="895750"/>
            <a:ext cx="276235" cy="276235"/>
          </a:xfrm>
          <a:prstGeom prst="rect">
            <a:avLst/>
          </a:prstGeom>
        </p:spPr>
      </p:pic>
      <p:pic>
        <p:nvPicPr>
          <p:cNvPr id="69" name="Graphic 68" descr="Marker">
            <a:extLst>
              <a:ext uri="{FF2B5EF4-FFF2-40B4-BE49-F238E27FC236}">
                <a16:creationId xmlns:a16="http://schemas.microsoft.com/office/drawing/2014/main" id="{215BDD6C-0CEC-46A8-BDB8-C224F9221D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35406" y="1360708"/>
            <a:ext cx="276235" cy="276235"/>
          </a:xfrm>
          <a:prstGeom prst="rect">
            <a:avLst/>
          </a:prstGeom>
        </p:spPr>
      </p:pic>
      <p:pic>
        <p:nvPicPr>
          <p:cNvPr id="70" name="Graphic 69" descr="Marker">
            <a:extLst>
              <a:ext uri="{FF2B5EF4-FFF2-40B4-BE49-F238E27FC236}">
                <a16:creationId xmlns:a16="http://schemas.microsoft.com/office/drawing/2014/main" id="{12424928-E88B-49D0-A35A-7CFB1EDA9E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50118" y="1768334"/>
            <a:ext cx="276235" cy="276235"/>
          </a:xfrm>
          <a:prstGeom prst="rect">
            <a:avLst/>
          </a:prstGeom>
        </p:spPr>
      </p:pic>
      <p:pic>
        <p:nvPicPr>
          <p:cNvPr id="72" name="Graphic 71" descr="Marker">
            <a:extLst>
              <a:ext uri="{FF2B5EF4-FFF2-40B4-BE49-F238E27FC236}">
                <a16:creationId xmlns:a16="http://schemas.microsoft.com/office/drawing/2014/main" id="{41C3DBFF-3D4E-4E6E-94B1-83C96C939F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00921" y="2071056"/>
            <a:ext cx="276235" cy="276235"/>
          </a:xfrm>
          <a:prstGeom prst="rect">
            <a:avLst/>
          </a:prstGeom>
        </p:spPr>
      </p:pic>
      <p:pic>
        <p:nvPicPr>
          <p:cNvPr id="73" name="Graphic 72" descr="Marker">
            <a:extLst>
              <a:ext uri="{FF2B5EF4-FFF2-40B4-BE49-F238E27FC236}">
                <a16:creationId xmlns:a16="http://schemas.microsoft.com/office/drawing/2014/main" id="{D8A6EF43-FFB2-4EBC-AA74-08F8C388E8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37920" y="2083594"/>
            <a:ext cx="276235" cy="276235"/>
          </a:xfrm>
          <a:prstGeom prst="rect">
            <a:avLst/>
          </a:prstGeom>
        </p:spPr>
      </p:pic>
      <p:pic>
        <p:nvPicPr>
          <p:cNvPr id="74" name="Graphic 73" descr="Marker">
            <a:extLst>
              <a:ext uri="{FF2B5EF4-FFF2-40B4-BE49-F238E27FC236}">
                <a16:creationId xmlns:a16="http://schemas.microsoft.com/office/drawing/2014/main" id="{3CB1C150-3618-44C2-977B-5D42DB383E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56420" y="2334619"/>
            <a:ext cx="276235" cy="276235"/>
          </a:xfrm>
          <a:prstGeom prst="rect">
            <a:avLst/>
          </a:prstGeom>
        </p:spPr>
      </p:pic>
      <p:pic>
        <p:nvPicPr>
          <p:cNvPr id="75" name="Graphic 74" descr="Marker">
            <a:extLst>
              <a:ext uri="{FF2B5EF4-FFF2-40B4-BE49-F238E27FC236}">
                <a16:creationId xmlns:a16="http://schemas.microsoft.com/office/drawing/2014/main" id="{D68A79A9-78BB-4EB9-A901-CBBF4739A7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7525" y="2643243"/>
            <a:ext cx="276235" cy="276235"/>
          </a:xfrm>
          <a:prstGeom prst="rect">
            <a:avLst/>
          </a:prstGeom>
        </p:spPr>
      </p:pic>
      <p:pic>
        <p:nvPicPr>
          <p:cNvPr id="76" name="Graphic 75" descr="Marker">
            <a:extLst>
              <a:ext uri="{FF2B5EF4-FFF2-40B4-BE49-F238E27FC236}">
                <a16:creationId xmlns:a16="http://schemas.microsoft.com/office/drawing/2014/main" id="{EEDF5384-7D72-4E9A-B75B-603C572DBB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70355" y="2445927"/>
            <a:ext cx="276235" cy="276235"/>
          </a:xfrm>
          <a:prstGeom prst="rect">
            <a:avLst/>
          </a:prstGeom>
        </p:spPr>
      </p:pic>
      <p:pic>
        <p:nvPicPr>
          <p:cNvPr id="77" name="Graphic 76" descr="Marker">
            <a:extLst>
              <a:ext uri="{FF2B5EF4-FFF2-40B4-BE49-F238E27FC236}">
                <a16:creationId xmlns:a16="http://schemas.microsoft.com/office/drawing/2014/main" id="{7A0BA1E6-5825-4734-B262-E5D7F37DB7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9098" y="2343851"/>
            <a:ext cx="276235" cy="276235"/>
          </a:xfrm>
          <a:prstGeom prst="rect">
            <a:avLst/>
          </a:prstGeom>
        </p:spPr>
      </p:pic>
      <p:pic>
        <p:nvPicPr>
          <p:cNvPr id="78" name="Graphic 77" descr="Marker">
            <a:extLst>
              <a:ext uri="{FF2B5EF4-FFF2-40B4-BE49-F238E27FC236}">
                <a16:creationId xmlns:a16="http://schemas.microsoft.com/office/drawing/2014/main" id="{4171DF5F-2815-4EA0-9877-FE91469CA1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92446" y="93874"/>
            <a:ext cx="276235" cy="276235"/>
          </a:xfrm>
          <a:prstGeom prst="rect">
            <a:avLst/>
          </a:prstGeom>
        </p:spPr>
      </p:pic>
      <p:pic>
        <p:nvPicPr>
          <p:cNvPr id="79" name="Graphic 78" descr="Marker">
            <a:extLst>
              <a:ext uri="{FF2B5EF4-FFF2-40B4-BE49-F238E27FC236}">
                <a16:creationId xmlns:a16="http://schemas.microsoft.com/office/drawing/2014/main" id="{5703C5E8-CA5B-4669-9C91-39537AA2C9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35993" y="2535965"/>
            <a:ext cx="276235" cy="276235"/>
          </a:xfrm>
          <a:prstGeom prst="rect">
            <a:avLst/>
          </a:prstGeom>
        </p:spPr>
      </p:pic>
      <p:pic>
        <p:nvPicPr>
          <p:cNvPr id="80" name="Graphic 79" descr="Marker">
            <a:extLst>
              <a:ext uri="{FF2B5EF4-FFF2-40B4-BE49-F238E27FC236}">
                <a16:creationId xmlns:a16="http://schemas.microsoft.com/office/drawing/2014/main" id="{05926A69-0564-4E5B-AF70-BF4D9A103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76440" y="2791818"/>
            <a:ext cx="276235" cy="276235"/>
          </a:xfrm>
          <a:prstGeom prst="rect">
            <a:avLst/>
          </a:prstGeom>
        </p:spPr>
      </p:pic>
      <p:pic>
        <p:nvPicPr>
          <p:cNvPr id="2" name="Picture 1">
            <a:extLst>
              <a:ext uri="{FF2B5EF4-FFF2-40B4-BE49-F238E27FC236}">
                <a16:creationId xmlns:a16="http://schemas.microsoft.com/office/drawing/2014/main" id="{3597B6A4-BC54-31FB-A84D-36A5348FF2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15" y="1549454"/>
            <a:ext cx="2719531" cy="1168921"/>
          </a:xfrm>
          <a:prstGeom prst="rect">
            <a:avLst/>
          </a:prstGeom>
        </p:spPr>
      </p:pic>
      <p:sp>
        <p:nvSpPr>
          <p:cNvPr id="33" name="TextBox 32">
            <a:extLst>
              <a:ext uri="{FF2B5EF4-FFF2-40B4-BE49-F238E27FC236}">
                <a16:creationId xmlns:a16="http://schemas.microsoft.com/office/drawing/2014/main" id="{70D41AD4-8E5B-716F-40CB-64C3E841AB8B}"/>
              </a:ext>
            </a:extLst>
          </p:cNvPr>
          <p:cNvSpPr txBox="1"/>
          <p:nvPr/>
        </p:nvSpPr>
        <p:spPr>
          <a:xfrm>
            <a:off x="107219" y="2610854"/>
            <a:ext cx="2628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2000 GP practices across England/Wales </a:t>
            </a:r>
          </a:p>
        </p:txBody>
      </p:sp>
      <p:pic>
        <p:nvPicPr>
          <p:cNvPr id="81" name="Graphic 80" descr="Marker">
            <a:extLst>
              <a:ext uri="{FF2B5EF4-FFF2-40B4-BE49-F238E27FC236}">
                <a16:creationId xmlns:a16="http://schemas.microsoft.com/office/drawing/2014/main" id="{41FC1AFD-8996-4E40-A4BE-02C49E105C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138" y="4015172"/>
            <a:ext cx="276235" cy="276235"/>
          </a:xfrm>
          <a:prstGeom prst="rect">
            <a:avLst/>
          </a:prstGeom>
        </p:spPr>
      </p:pic>
      <p:pic>
        <p:nvPicPr>
          <p:cNvPr id="82" name="Graphic 81" descr="Marker">
            <a:extLst>
              <a:ext uri="{FF2B5EF4-FFF2-40B4-BE49-F238E27FC236}">
                <a16:creationId xmlns:a16="http://schemas.microsoft.com/office/drawing/2014/main" id="{C2C94513-9498-421D-94D8-9B14A75AA5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6474" y="5279820"/>
            <a:ext cx="276235" cy="276235"/>
          </a:xfrm>
          <a:prstGeom prst="rect">
            <a:avLst/>
          </a:prstGeom>
        </p:spPr>
      </p:pic>
      <p:pic>
        <p:nvPicPr>
          <p:cNvPr id="83" name="Graphic 82" descr="Marker">
            <a:extLst>
              <a:ext uri="{FF2B5EF4-FFF2-40B4-BE49-F238E27FC236}">
                <a16:creationId xmlns:a16="http://schemas.microsoft.com/office/drawing/2014/main" id="{E857A76D-A919-4F23-9FAB-DE2837AF66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8739" y="3024362"/>
            <a:ext cx="276235" cy="276235"/>
          </a:xfrm>
          <a:prstGeom prst="rect">
            <a:avLst/>
          </a:prstGeom>
        </p:spPr>
      </p:pic>
      <p:pic>
        <p:nvPicPr>
          <p:cNvPr id="84" name="Graphic 83" descr="Marker">
            <a:extLst>
              <a:ext uri="{FF2B5EF4-FFF2-40B4-BE49-F238E27FC236}">
                <a16:creationId xmlns:a16="http://schemas.microsoft.com/office/drawing/2014/main" id="{62CC4A39-8D83-4C31-9413-566BAD82722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65408" y="3809545"/>
            <a:ext cx="276235" cy="276235"/>
          </a:xfrm>
          <a:prstGeom prst="rect">
            <a:avLst/>
          </a:prstGeom>
        </p:spPr>
      </p:pic>
      <p:pic>
        <p:nvPicPr>
          <p:cNvPr id="85" name="Graphic 84" descr="Marker">
            <a:extLst>
              <a:ext uri="{FF2B5EF4-FFF2-40B4-BE49-F238E27FC236}">
                <a16:creationId xmlns:a16="http://schemas.microsoft.com/office/drawing/2014/main" id="{7A288499-A81F-48A7-9320-DDB1E157271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78518" y="4096398"/>
            <a:ext cx="276235" cy="276235"/>
          </a:xfrm>
          <a:prstGeom prst="rect">
            <a:avLst/>
          </a:prstGeom>
        </p:spPr>
      </p:pic>
      <p:pic>
        <p:nvPicPr>
          <p:cNvPr id="86" name="Graphic 85" descr="Marker">
            <a:extLst>
              <a:ext uri="{FF2B5EF4-FFF2-40B4-BE49-F238E27FC236}">
                <a16:creationId xmlns:a16="http://schemas.microsoft.com/office/drawing/2014/main" id="{1ED2DDFA-91B8-47A9-AE70-DDD195F672B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28615" y="3660445"/>
            <a:ext cx="276235" cy="276235"/>
          </a:xfrm>
          <a:prstGeom prst="rect">
            <a:avLst/>
          </a:prstGeom>
        </p:spPr>
      </p:pic>
      <p:pic>
        <p:nvPicPr>
          <p:cNvPr id="88" name="Graphic 87" descr="Marker">
            <a:extLst>
              <a:ext uri="{FF2B5EF4-FFF2-40B4-BE49-F238E27FC236}">
                <a16:creationId xmlns:a16="http://schemas.microsoft.com/office/drawing/2014/main" id="{6DBC0447-3DC8-4FCA-9D63-746A62A0213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81688" y="3817413"/>
            <a:ext cx="276235" cy="276235"/>
          </a:xfrm>
          <a:prstGeom prst="rect">
            <a:avLst/>
          </a:prstGeom>
        </p:spPr>
      </p:pic>
      <p:pic>
        <p:nvPicPr>
          <p:cNvPr id="87" name="Graphic 86" descr="Marker">
            <a:extLst>
              <a:ext uri="{FF2B5EF4-FFF2-40B4-BE49-F238E27FC236}">
                <a16:creationId xmlns:a16="http://schemas.microsoft.com/office/drawing/2014/main" id="{2D76612F-D9F3-4D5B-9395-4ED4FF825F7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85628" y="5241276"/>
            <a:ext cx="276235" cy="276235"/>
          </a:xfrm>
          <a:prstGeom prst="rect">
            <a:avLst/>
          </a:prstGeom>
        </p:spPr>
      </p:pic>
      <p:pic>
        <p:nvPicPr>
          <p:cNvPr id="89" name="Graphic 88" descr="Marker">
            <a:extLst>
              <a:ext uri="{FF2B5EF4-FFF2-40B4-BE49-F238E27FC236}">
                <a16:creationId xmlns:a16="http://schemas.microsoft.com/office/drawing/2014/main" id="{8B5449C6-6E8A-4EFA-9B24-9941E09E0A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32254" y="5023042"/>
            <a:ext cx="276235" cy="276235"/>
          </a:xfrm>
          <a:prstGeom prst="rect">
            <a:avLst/>
          </a:prstGeom>
        </p:spPr>
      </p:pic>
    </p:spTree>
    <p:extLst>
      <p:ext uri="{BB962C8B-B14F-4D97-AF65-F5344CB8AC3E}">
        <p14:creationId xmlns:p14="http://schemas.microsoft.com/office/powerpoint/2010/main" val="946678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DECC0E-8A12-4189-9546-0225B8A875E5}"/>
              </a:ext>
            </a:extLst>
          </p:cNvPr>
          <p:cNvSpPr>
            <a:spLocks noGrp="1"/>
          </p:cNvSpPr>
          <p:nvPr>
            <p:ph type="title"/>
          </p:nvPr>
        </p:nvSpPr>
        <p:spPr/>
        <p:txBody>
          <a:bodyPr>
            <a:normAutofit/>
          </a:bodyPr>
          <a:lstStyle/>
          <a:p>
            <a:r>
              <a:rPr kumimoji="0" lang="en-CA" sz="3200" b="1" i="0" u="none" strike="noStrike" kern="1200" cap="none" spc="0" normalizeH="0" baseline="0" noProof="0" dirty="0">
                <a:ln>
                  <a:noFill/>
                </a:ln>
                <a:solidFill>
                  <a:srgbClr val="7030A0"/>
                </a:solidFill>
                <a:effectLst/>
                <a:uLnTx/>
                <a:uFillTx/>
                <a:latin typeface="Calibri" panose="020F0502020204030204" pitchFamily="34" charset="0"/>
                <a:ea typeface="+mj-ea"/>
                <a:cs typeface="Calibri" panose="020F0502020204030204" pitchFamily="34" charset="0"/>
              </a:rPr>
              <a:t>CSF</a:t>
            </a:r>
            <a:r>
              <a:rPr lang="en-CA" sz="3200" b="1" dirty="0">
                <a:solidFill>
                  <a:srgbClr val="7030A0"/>
                </a:solidFill>
                <a:latin typeface="Calibri" panose="020F0502020204030204" pitchFamily="34" charset="0"/>
                <a:cs typeface="Calibri" panose="020F0502020204030204" pitchFamily="34" charset="0"/>
              </a:rPr>
              <a:t> Biomarker Project</a:t>
            </a:r>
            <a:endParaRPr lang="en-GB" dirty="0">
              <a:solidFill>
                <a:schemeClr val="accent1"/>
              </a:solidFill>
            </a:endParaRPr>
          </a:p>
        </p:txBody>
      </p:sp>
      <p:sp>
        <p:nvSpPr>
          <p:cNvPr id="7" name="Text Placeholder 6">
            <a:extLst>
              <a:ext uri="{FF2B5EF4-FFF2-40B4-BE49-F238E27FC236}">
                <a16:creationId xmlns:a16="http://schemas.microsoft.com/office/drawing/2014/main" id="{2B5268ED-4B56-412A-ADE0-8DA2BF581895}"/>
              </a:ext>
            </a:extLst>
          </p:cNvPr>
          <p:cNvSpPr>
            <a:spLocks noGrp="1"/>
          </p:cNvSpPr>
          <p:nvPr>
            <p:ph type="body" sz="quarter" idx="10"/>
          </p:nvPr>
        </p:nvSpPr>
        <p:spPr>
          <a:xfrm>
            <a:off x="597151" y="1269204"/>
            <a:ext cx="10662232" cy="2392786"/>
          </a:xfrm>
        </p:spPr>
        <p:txBody>
          <a:bodyPr>
            <a:normAutofit fontScale="62500" lnSpcReduction="20000"/>
          </a:bodyPr>
          <a:lstStyle/>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An NHS-industry </a:t>
            </a:r>
            <a:r>
              <a:rPr lang="en-CA" sz="2400" b="1" dirty="0">
                <a:latin typeface="Calibri" panose="020F0502020204030204" pitchFamily="34" charset="0"/>
                <a:cs typeface="Calibri" panose="020F0502020204030204" pitchFamily="34" charset="0"/>
              </a:rPr>
              <a:t>collaborative pilot project to assess feasibility of CSF biomarker testing </a:t>
            </a:r>
            <a:r>
              <a:rPr lang="en-CA" sz="2400" dirty="0">
                <a:latin typeface="Calibri" panose="020F0502020204030204" pitchFamily="34" charset="0"/>
                <a:cs typeface="Calibri" panose="020F0502020204030204" pitchFamily="34" charset="0"/>
              </a:rPr>
              <a:t>in Mental Health-based memory clinics</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January 2024 for 2 years; Oxford, Sheffield, Sussex, West London and Manchester - further TDF sites possible in future</a:t>
            </a:r>
          </a:p>
          <a:p>
            <a:pPr marL="285750" indent="-285750">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To improve diagnostic accuracy</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Understand implementation of CSF testing at scale </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Develop a case for commissioning e.g. via ICBs/NHSE</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Secondary aim - assess health economic benefit for clinicians, patients and NHS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pic>
        <p:nvPicPr>
          <p:cNvPr id="8" name="Picture 7">
            <a:extLst>
              <a:ext uri="{FF2B5EF4-FFF2-40B4-BE49-F238E27FC236}">
                <a16:creationId xmlns:a16="http://schemas.microsoft.com/office/drawing/2014/main" id="{910ACC2E-A091-48B2-9028-BFFE9215456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87419" y="5430237"/>
            <a:ext cx="2707087" cy="678975"/>
          </a:xfrm>
          <a:prstGeom prst="rect">
            <a:avLst/>
          </a:prstGeom>
        </p:spPr>
      </p:pic>
      <p:pic>
        <p:nvPicPr>
          <p:cNvPr id="10" name="Picture 9">
            <a:extLst>
              <a:ext uri="{FF2B5EF4-FFF2-40B4-BE49-F238E27FC236}">
                <a16:creationId xmlns:a16="http://schemas.microsoft.com/office/drawing/2014/main" id="{B24962B2-02EF-4F68-89FA-93B1328F8E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7152" y="5390966"/>
            <a:ext cx="1212988" cy="700577"/>
          </a:xfrm>
          <a:prstGeom prst="rect">
            <a:avLst/>
          </a:prstGeom>
        </p:spPr>
      </p:pic>
      <p:pic>
        <p:nvPicPr>
          <p:cNvPr id="9" name="Picture 8">
            <a:extLst>
              <a:ext uri="{FF2B5EF4-FFF2-40B4-BE49-F238E27FC236}">
                <a16:creationId xmlns:a16="http://schemas.microsoft.com/office/drawing/2014/main" id="{1119E682-4FDD-46E9-ACE4-18E65423A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731" y="243715"/>
            <a:ext cx="4743835" cy="644569"/>
          </a:xfrm>
          <a:prstGeom prst="rect">
            <a:avLst/>
          </a:prstGeom>
        </p:spPr>
      </p:pic>
    </p:spTree>
    <p:extLst>
      <p:ext uri="{BB962C8B-B14F-4D97-AF65-F5344CB8AC3E}">
        <p14:creationId xmlns:p14="http://schemas.microsoft.com/office/powerpoint/2010/main" val="654041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DECC0E-8A12-4189-9546-0225B8A875E5}"/>
              </a:ext>
            </a:extLst>
          </p:cNvPr>
          <p:cNvSpPr>
            <a:spLocks noGrp="1"/>
          </p:cNvSpPr>
          <p:nvPr>
            <p:ph type="title"/>
          </p:nvPr>
        </p:nvSpPr>
        <p:spPr>
          <a:xfrm>
            <a:off x="525265" y="380096"/>
            <a:ext cx="10993327" cy="693738"/>
          </a:xfrm>
        </p:spPr>
        <p:txBody>
          <a:bodyPr>
            <a:normAutofit/>
          </a:bodyPr>
          <a:lstStyle/>
          <a:p>
            <a:r>
              <a:rPr lang="en-CA" sz="3200" b="1" dirty="0">
                <a:solidFill>
                  <a:srgbClr val="7030A0"/>
                </a:solidFill>
                <a:latin typeface="Calibri" panose="020F0502020204030204" pitchFamily="34" charset="0"/>
                <a:cs typeface="Calibri" panose="020F0502020204030204" pitchFamily="34" charset="0"/>
              </a:rPr>
              <a:t>TDF Clinical Registries</a:t>
            </a:r>
            <a:endParaRPr lang="en-GB" sz="3200" b="1" dirty="0">
              <a:solidFill>
                <a:srgbClr val="7030A0"/>
              </a:solidFill>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2B5268ED-4B56-412A-ADE0-8DA2BF581895}"/>
              </a:ext>
            </a:extLst>
          </p:cNvPr>
          <p:cNvSpPr>
            <a:spLocks noGrp="1"/>
          </p:cNvSpPr>
          <p:nvPr>
            <p:ph type="body" sz="quarter" idx="10"/>
          </p:nvPr>
        </p:nvSpPr>
        <p:spPr>
          <a:xfrm>
            <a:off x="599336" y="1261407"/>
            <a:ext cx="10993327" cy="4689046"/>
          </a:xfrm>
        </p:spPr>
        <p:txBody>
          <a:bodyPr>
            <a:normAutofit fontScale="92500" lnSpcReduction="20000"/>
          </a:bodyPr>
          <a:lstStyle/>
          <a:p>
            <a:pPr marL="0" indent="0">
              <a:buNone/>
            </a:pPr>
            <a:r>
              <a:rPr lang="en-CA" sz="2333" b="1" dirty="0">
                <a:solidFill>
                  <a:srgbClr val="7030A0"/>
                </a:solidFill>
                <a:cs typeface="Calibri" panose="020F0502020204030204" pitchFamily="34" charset="0"/>
              </a:rPr>
              <a:t>Clinical registry</a:t>
            </a:r>
            <a:endParaRPr lang="en-CA" sz="2333" b="1" dirty="0"/>
          </a:p>
          <a:p>
            <a:pPr>
              <a:buFont typeface="Arial" panose="020B0604020202020204" pitchFamily="34" charset="0"/>
              <a:buChar char="•"/>
            </a:pPr>
            <a:r>
              <a:rPr lang="en-GB" sz="2333" b="1" dirty="0"/>
              <a:t>Dementia diagnostic &amp; risk data, APOE</a:t>
            </a:r>
            <a:endParaRPr lang="en-CA" sz="2333" b="1" dirty="0"/>
          </a:p>
          <a:p>
            <a:pPr>
              <a:buFont typeface="Arial" panose="020B0604020202020204" pitchFamily="34" charset="0"/>
              <a:buChar char="•"/>
            </a:pPr>
            <a:r>
              <a:rPr lang="en-CA" sz="2333" b="1" dirty="0"/>
              <a:t>Secondary care </a:t>
            </a:r>
            <a:r>
              <a:rPr lang="en-CA" sz="2333" dirty="0"/>
              <a:t>- 9 sites </a:t>
            </a:r>
          </a:p>
          <a:p>
            <a:pPr>
              <a:buFont typeface="Arial" panose="020B0604020202020204" pitchFamily="34" charset="0"/>
              <a:buChar char="•"/>
            </a:pPr>
            <a:r>
              <a:rPr lang="en-GB" sz="2333" b="1" dirty="0"/>
              <a:t>Expanding into primary care </a:t>
            </a:r>
          </a:p>
          <a:p>
            <a:pPr>
              <a:buFont typeface="Arial" panose="020B0604020202020204" pitchFamily="34" charset="0"/>
              <a:buChar char="•"/>
            </a:pPr>
            <a:r>
              <a:rPr lang="en-GB" sz="2333" b="1" dirty="0"/>
              <a:t>NHS data linkage via sites</a:t>
            </a:r>
          </a:p>
          <a:p>
            <a:pPr>
              <a:buFont typeface="Arial" panose="020B0604020202020204" pitchFamily="34" charset="0"/>
              <a:buChar char="•"/>
            </a:pPr>
            <a:r>
              <a:rPr lang="en-GB" sz="2333" b="1" dirty="0"/>
              <a:t>Looking beyond UK </a:t>
            </a:r>
            <a:r>
              <a:rPr lang="en-GB" sz="2333" dirty="0"/>
              <a:t>- DPUK Australia, Korea, </a:t>
            </a:r>
            <a:r>
              <a:rPr lang="en-GB" sz="2333" dirty="0" err="1"/>
              <a:t>InRAD</a:t>
            </a:r>
            <a:endParaRPr lang="en-GB" sz="2333" dirty="0"/>
          </a:p>
          <a:p>
            <a:pPr>
              <a:buFont typeface="Arial" panose="020B0604020202020204" pitchFamily="34" charset="0"/>
              <a:buChar char="•"/>
            </a:pPr>
            <a:endParaRPr lang="en-GB" sz="2333" b="1" dirty="0"/>
          </a:p>
          <a:p>
            <a:pPr marL="0" indent="0">
              <a:buNone/>
            </a:pPr>
            <a:r>
              <a:rPr lang="en-CA" sz="2333" b="1" dirty="0">
                <a:solidFill>
                  <a:srgbClr val="7030A0"/>
                </a:solidFill>
                <a:cs typeface="Calibri" panose="020F0502020204030204" pitchFamily="34" charset="0"/>
              </a:rPr>
              <a:t>Aligned data sets</a:t>
            </a:r>
          </a:p>
          <a:p>
            <a:pPr>
              <a:buFont typeface="Arial" panose="020B0604020202020204" pitchFamily="34" charset="0"/>
              <a:buChar char="•"/>
            </a:pPr>
            <a:r>
              <a:rPr lang="en-GB" sz="2333" b="1" dirty="0"/>
              <a:t>Blood/cognition - FAST </a:t>
            </a:r>
            <a:r>
              <a:rPr lang="en-GB" sz="2333" dirty="0"/>
              <a:t>(27 sites/2000), </a:t>
            </a:r>
            <a:r>
              <a:rPr lang="en-GB" sz="2333" b="1" dirty="0"/>
              <a:t>READ-OUT</a:t>
            </a:r>
            <a:r>
              <a:rPr lang="en-GB" sz="2333" dirty="0"/>
              <a:t> (20+ sites/~4000), </a:t>
            </a:r>
            <a:r>
              <a:rPr lang="en-GB" sz="2333" b="1" dirty="0"/>
              <a:t>ON-FIRE</a:t>
            </a:r>
            <a:r>
              <a:rPr lang="en-GB" sz="2333" dirty="0"/>
              <a:t> (1000)</a:t>
            </a:r>
          </a:p>
          <a:p>
            <a:pPr>
              <a:buFont typeface="Arial" panose="020B0604020202020204" pitchFamily="34" charset="0"/>
              <a:buChar char="•"/>
            </a:pPr>
            <a:r>
              <a:rPr lang="en-GB" sz="2333" b="1" dirty="0"/>
              <a:t>Imaging - QMIN-MC/Oxford Brain Health Clinic </a:t>
            </a:r>
            <a:r>
              <a:rPr lang="en-GB" sz="2333" dirty="0"/>
              <a:t>(20+ sites)</a:t>
            </a:r>
          </a:p>
          <a:p>
            <a:pPr>
              <a:buFont typeface="Arial" panose="020B0604020202020204" pitchFamily="34" charset="0"/>
              <a:buChar char="•"/>
            </a:pPr>
            <a:r>
              <a:rPr lang="en-GB" sz="2333" b="1" dirty="0"/>
              <a:t>CSF - CSF biomarker project </a:t>
            </a:r>
            <a:r>
              <a:rPr lang="en-GB" sz="2333" dirty="0"/>
              <a:t>(4 sites/400)</a:t>
            </a:r>
          </a:p>
          <a:p>
            <a:pPr>
              <a:buFont typeface="Arial" panose="020B0604020202020204" pitchFamily="34" charset="0"/>
              <a:buChar char="•"/>
            </a:pPr>
            <a:r>
              <a:rPr lang="en-GB" sz="2333" b="1" dirty="0"/>
              <a:t>Multimodal - NTAD/SHINE/Deep and Frequent Phenotyping Study </a:t>
            </a:r>
            <a:r>
              <a:rPr lang="en-GB" sz="2333" dirty="0"/>
              <a:t>(6 sites/100)</a:t>
            </a:r>
          </a:p>
          <a:p>
            <a:pPr>
              <a:buFont typeface="Arial" panose="020B0604020202020204" pitchFamily="34" charset="0"/>
              <a:buChar char="•"/>
            </a:pPr>
            <a:r>
              <a:rPr lang="en-GB" sz="2333" b="1" dirty="0"/>
              <a:t>MASTODON-AD</a:t>
            </a:r>
          </a:p>
          <a:p>
            <a:pPr>
              <a:buFont typeface="Arial" panose="020B0604020202020204" pitchFamily="34" charset="0"/>
              <a:buChar char="•"/>
            </a:pPr>
            <a:endParaRPr lang="en-GB" sz="2333" b="1" dirty="0"/>
          </a:p>
          <a:p>
            <a:pPr>
              <a:buFont typeface="Arial" panose="020B0604020202020204" pitchFamily="34" charset="0"/>
              <a:buChar char="•"/>
            </a:pPr>
            <a:endParaRPr lang="en-GB" sz="2333" dirty="0"/>
          </a:p>
          <a:p>
            <a:pPr>
              <a:buFont typeface="Arial" panose="020B0604020202020204" pitchFamily="34" charset="0"/>
              <a:buChar char="•"/>
            </a:pPr>
            <a:endParaRPr lang="en-GB" sz="2000" dirty="0"/>
          </a:p>
          <a:p>
            <a:pPr>
              <a:buFont typeface="Arial" panose="020B0604020202020204" pitchFamily="34" charset="0"/>
              <a:buChar char="•"/>
            </a:pPr>
            <a:endParaRPr lang="en-GB" sz="2000" dirty="0"/>
          </a:p>
          <a:p>
            <a:pPr>
              <a:buFont typeface="Arial" panose="020B0604020202020204" pitchFamily="34" charset="0"/>
              <a:buChar char="•"/>
            </a:pPr>
            <a:endParaRPr lang="en-GB" dirty="0"/>
          </a:p>
        </p:txBody>
      </p:sp>
      <p:pic>
        <p:nvPicPr>
          <p:cNvPr id="11" name="Picture 10">
            <a:extLst>
              <a:ext uri="{FF2B5EF4-FFF2-40B4-BE49-F238E27FC236}">
                <a16:creationId xmlns:a16="http://schemas.microsoft.com/office/drawing/2014/main" id="{5555601A-0045-4AA6-AFBE-972986BA9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837" y="192523"/>
            <a:ext cx="4357749" cy="592109"/>
          </a:xfrm>
          <a:prstGeom prst="rect">
            <a:avLst/>
          </a:prstGeom>
        </p:spPr>
      </p:pic>
    </p:spTree>
    <p:extLst>
      <p:ext uri="{BB962C8B-B14F-4D97-AF65-F5344CB8AC3E}">
        <p14:creationId xmlns:p14="http://schemas.microsoft.com/office/powerpoint/2010/main" val="3163838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99BA-0C12-49CB-B042-FE07513DB2E4}"/>
              </a:ext>
            </a:extLst>
          </p:cNvPr>
          <p:cNvSpPr>
            <a:spLocks noGrp="1"/>
          </p:cNvSpPr>
          <p:nvPr>
            <p:ph type="ctrTitle" idx="4294967295"/>
          </p:nvPr>
        </p:nvSpPr>
        <p:spPr>
          <a:xfrm>
            <a:off x="358263" y="1630419"/>
            <a:ext cx="10717484" cy="1746913"/>
          </a:xfrm>
        </p:spPr>
        <p:txBody>
          <a:bodyPr>
            <a:normAutofit/>
          </a:bodyPr>
          <a:lstStyle/>
          <a:p>
            <a:r>
              <a:rPr lang="en-GB" sz="4000" b="1" dirty="0">
                <a:solidFill>
                  <a:schemeClr val="accent1"/>
                </a:solidFill>
              </a:rPr>
              <a:t>BLOOD BIOMARKER CHALLENGE</a:t>
            </a:r>
          </a:p>
        </p:txBody>
      </p:sp>
      <p:sp>
        <p:nvSpPr>
          <p:cNvPr id="3" name="Subtitle 2">
            <a:extLst>
              <a:ext uri="{FF2B5EF4-FFF2-40B4-BE49-F238E27FC236}">
                <a16:creationId xmlns:a16="http://schemas.microsoft.com/office/drawing/2014/main" id="{7EC96520-A525-4F87-AB2C-06B31295393C}"/>
              </a:ext>
            </a:extLst>
          </p:cNvPr>
          <p:cNvSpPr>
            <a:spLocks noGrp="1"/>
          </p:cNvSpPr>
          <p:nvPr>
            <p:ph type="subTitle" idx="4294967295"/>
          </p:nvPr>
        </p:nvSpPr>
        <p:spPr>
          <a:xfrm>
            <a:off x="358263" y="2842221"/>
            <a:ext cx="11262114" cy="1105469"/>
          </a:xfrm>
        </p:spPr>
        <p:txBody>
          <a:bodyPr>
            <a:normAutofit fontScale="25000" lnSpcReduction="20000"/>
          </a:bodyPr>
          <a:lstStyle/>
          <a:p>
            <a:pPr marL="0" indent="0">
              <a:buNone/>
            </a:pPr>
            <a:r>
              <a:rPr lang="en-GB" sz="14400" b="1" dirty="0">
                <a:solidFill>
                  <a:schemeClr val="accent4"/>
                </a:solidFill>
              </a:rPr>
              <a:t>REAl world Dementia </a:t>
            </a:r>
            <a:r>
              <a:rPr lang="en-GB" sz="14400" b="1" dirty="0" err="1">
                <a:solidFill>
                  <a:schemeClr val="accent4"/>
                </a:solidFill>
              </a:rPr>
              <a:t>OUTcomes</a:t>
            </a:r>
            <a:r>
              <a:rPr lang="en-GB" sz="14400" b="1" dirty="0">
                <a:solidFill>
                  <a:schemeClr val="accent4"/>
                </a:solidFill>
              </a:rPr>
              <a:t> (READ-OUT) Project </a:t>
            </a:r>
            <a:endParaRPr lang="en-GB" sz="14400" b="1" dirty="0">
              <a:solidFill>
                <a:schemeClr val="accent2">
                  <a:lumMod val="50000"/>
                </a:schemeClr>
              </a:solidFill>
            </a:endParaRPr>
          </a:p>
          <a:p>
            <a:pPr marL="0" indent="0">
              <a:buNone/>
            </a:pPr>
            <a:endParaRPr lang="en-GB" sz="9600" b="1" dirty="0">
              <a:solidFill>
                <a:schemeClr val="accent4"/>
              </a:solidFill>
            </a:endParaRPr>
          </a:p>
          <a:p>
            <a:pPr marL="0" indent="0">
              <a:buNone/>
            </a:pPr>
            <a:r>
              <a:rPr lang="en-GB" sz="9600" b="1" dirty="0">
                <a:solidFill>
                  <a:schemeClr val="accent4"/>
                </a:solidFill>
              </a:rPr>
              <a:t>Co-Leads - Vanessa Raymont, James Rowe, Ivan Koychev</a:t>
            </a:r>
          </a:p>
          <a:p>
            <a:pPr marL="0" indent="0">
              <a:buNone/>
            </a:pPr>
            <a:endParaRPr lang="en-GB" sz="9600" b="1" dirty="0">
              <a:solidFill>
                <a:schemeClr val="accent4"/>
              </a:solidFill>
            </a:endParaRPr>
          </a:p>
          <a:p>
            <a:pPr marL="0" indent="0">
              <a:buNone/>
            </a:pPr>
            <a:endParaRPr lang="en-GB" sz="9600" b="1" dirty="0">
              <a:solidFill>
                <a:schemeClr val="accent4"/>
              </a:solidFill>
            </a:endParaRPr>
          </a:p>
          <a:p>
            <a:pPr marL="0" indent="0">
              <a:buNone/>
            </a:pPr>
            <a:endParaRPr lang="en-GB" dirty="0">
              <a:solidFill>
                <a:schemeClr val="accent4"/>
              </a:solidFill>
            </a:endParaRPr>
          </a:p>
        </p:txBody>
      </p:sp>
      <p:sp>
        <p:nvSpPr>
          <p:cNvPr id="5" name="Moon 4">
            <a:extLst>
              <a:ext uri="{FF2B5EF4-FFF2-40B4-BE49-F238E27FC236}">
                <a16:creationId xmlns:a16="http://schemas.microsoft.com/office/drawing/2014/main" id="{6F9821A3-D98C-47A6-A8BC-EA0800B991DD}"/>
              </a:ext>
            </a:extLst>
          </p:cNvPr>
          <p:cNvSpPr/>
          <p:nvPr/>
        </p:nvSpPr>
        <p:spPr>
          <a:xfrm rot="2990252" flipH="1">
            <a:off x="7163334" y="214923"/>
            <a:ext cx="5476944" cy="10639085"/>
          </a:xfrm>
          <a:prstGeom prst="moon">
            <a:avLst>
              <a:gd name="adj" fmla="val 675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IBM Plex Sans"/>
              <a:ea typeface="+mn-ea"/>
              <a:cs typeface="+mn-cs"/>
            </a:endParaRPr>
          </a:p>
        </p:txBody>
      </p:sp>
      <p:pic>
        <p:nvPicPr>
          <p:cNvPr id="6" name="Picture 5">
            <a:extLst>
              <a:ext uri="{FF2B5EF4-FFF2-40B4-BE49-F238E27FC236}">
                <a16:creationId xmlns:a16="http://schemas.microsoft.com/office/drawing/2014/main" id="{5ACE7C09-60D2-457A-8D07-8EE3E8BC73B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53844" y="4650487"/>
            <a:ext cx="2647087" cy="2150521"/>
          </a:xfrm>
          <a:prstGeom prst="rect">
            <a:avLst/>
          </a:prstGeom>
        </p:spPr>
      </p:pic>
      <p:pic>
        <p:nvPicPr>
          <p:cNvPr id="4" name="Picture 3">
            <a:extLst>
              <a:ext uri="{FF2B5EF4-FFF2-40B4-BE49-F238E27FC236}">
                <a16:creationId xmlns:a16="http://schemas.microsoft.com/office/drawing/2014/main" id="{53571677-343E-8C80-809D-1591D721B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2324" y="137416"/>
            <a:ext cx="1841152" cy="1085182"/>
          </a:xfrm>
          <a:prstGeom prst="rect">
            <a:avLst/>
          </a:prstGeom>
        </p:spPr>
      </p:pic>
      <p:pic>
        <p:nvPicPr>
          <p:cNvPr id="7" name="Picture 6">
            <a:extLst>
              <a:ext uri="{FF2B5EF4-FFF2-40B4-BE49-F238E27FC236}">
                <a16:creationId xmlns:a16="http://schemas.microsoft.com/office/drawing/2014/main" id="{03C0C67D-7DE1-A2AC-518D-7B48A00E9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738" y="1311501"/>
            <a:ext cx="1688738" cy="1103472"/>
          </a:xfrm>
          <a:prstGeom prst="rect">
            <a:avLst/>
          </a:prstGeom>
        </p:spPr>
      </p:pic>
      <p:pic>
        <p:nvPicPr>
          <p:cNvPr id="8" name="Picture 7">
            <a:extLst>
              <a:ext uri="{FF2B5EF4-FFF2-40B4-BE49-F238E27FC236}">
                <a16:creationId xmlns:a16="http://schemas.microsoft.com/office/drawing/2014/main" id="{19F978EA-0067-23A4-3CC8-CBF52F40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880" y="199952"/>
            <a:ext cx="2783210" cy="521136"/>
          </a:xfrm>
          <a:prstGeom prst="rect">
            <a:avLst/>
          </a:prstGeom>
        </p:spPr>
      </p:pic>
      <p:sp>
        <p:nvSpPr>
          <p:cNvPr id="9" name="TextBox 8">
            <a:extLst>
              <a:ext uri="{FF2B5EF4-FFF2-40B4-BE49-F238E27FC236}">
                <a16:creationId xmlns:a16="http://schemas.microsoft.com/office/drawing/2014/main" id="{FF03021E-5579-DCA4-B541-724F61A62F84}"/>
              </a:ext>
            </a:extLst>
          </p:cNvPr>
          <p:cNvSpPr txBox="1"/>
          <p:nvPr/>
        </p:nvSpPr>
        <p:spPr>
          <a:xfrm>
            <a:off x="567832" y="4947138"/>
            <a:ext cx="3101491" cy="15943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IBM Plex Sans"/>
              <a:ea typeface="+mn-ea"/>
              <a:cs typeface="+mn-cs"/>
            </a:endParaRPr>
          </a:p>
        </p:txBody>
      </p:sp>
      <p:pic>
        <p:nvPicPr>
          <p:cNvPr id="11" name="Picture 10">
            <a:extLst>
              <a:ext uri="{FF2B5EF4-FFF2-40B4-BE49-F238E27FC236}">
                <a16:creationId xmlns:a16="http://schemas.microsoft.com/office/drawing/2014/main" id="{A749C2F9-86FA-FEAF-207B-6CD516946E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323" y="202710"/>
            <a:ext cx="3401589" cy="334490"/>
          </a:xfrm>
          <a:prstGeom prst="rect">
            <a:avLst/>
          </a:prstGeom>
        </p:spPr>
      </p:pic>
    </p:spTree>
    <p:extLst>
      <p:ext uri="{BB962C8B-B14F-4D97-AF65-F5344CB8AC3E}">
        <p14:creationId xmlns:p14="http://schemas.microsoft.com/office/powerpoint/2010/main" val="741327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5617" y="241197"/>
            <a:ext cx="1149667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Blood Biomarkers - 5 key unanswered questions</a:t>
            </a:r>
          </a:p>
        </p:txBody>
      </p:sp>
      <p:cxnSp>
        <p:nvCxnSpPr>
          <p:cNvPr id="8" name="Straight Connector 7"/>
          <p:cNvCxnSpPr>
            <a:cxnSpLocks/>
          </p:cNvCxnSpPr>
          <p:nvPr/>
        </p:nvCxnSpPr>
        <p:spPr>
          <a:xfrm>
            <a:off x="746449" y="1097664"/>
            <a:ext cx="10655559" cy="0"/>
          </a:xfrm>
          <a:prstGeom prst="line">
            <a:avLst/>
          </a:prstGeom>
          <a:ln w="3175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9489" y="2900481"/>
            <a:ext cx="1906995" cy="31085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Lack of accurate diagnoses</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Should we use blood biomarkers in the real world?</a:t>
            </a:r>
          </a:p>
        </p:txBody>
      </p:sp>
      <p:sp>
        <p:nvSpPr>
          <p:cNvPr id="6" name="Rectangle 5"/>
          <p:cNvSpPr/>
          <p:nvPr/>
        </p:nvSpPr>
        <p:spPr>
          <a:xfrm>
            <a:off x="2462806" y="3139892"/>
            <a:ext cx="2159340" cy="255454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Rapidly emerging  biomarkers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How valid are biomarker(s) for diagnosis and prognosis</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3" name="Straight Connector 12"/>
          <p:cNvCxnSpPr/>
          <p:nvPr/>
        </p:nvCxnSpPr>
        <p:spPr>
          <a:xfrm flipV="1">
            <a:off x="2360171" y="3302196"/>
            <a:ext cx="0" cy="2345462"/>
          </a:xfrm>
          <a:prstGeom prst="line">
            <a:avLst/>
          </a:prstGeom>
          <a:ln w="952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707810" y="3313892"/>
            <a:ext cx="0" cy="2345462"/>
          </a:xfrm>
          <a:prstGeom prst="line">
            <a:avLst/>
          </a:prstGeom>
          <a:ln w="952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335629" y="3313892"/>
            <a:ext cx="0" cy="2345462"/>
          </a:xfrm>
          <a:prstGeom prst="line">
            <a:avLst/>
          </a:prstGeom>
          <a:ln w="952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EE734D8-7E32-3649-A99F-EF34A5C4DAB4}"/>
              </a:ext>
            </a:extLst>
          </p:cNvPr>
          <p:cNvSpPr/>
          <p:nvPr/>
        </p:nvSpPr>
        <p:spPr>
          <a:xfrm>
            <a:off x="7399698" y="3161769"/>
            <a:ext cx="2323640" cy="218521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Utility &amp; communication</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How best to share results?</a:t>
            </a:r>
          </a:p>
          <a:p>
            <a:pPr marL="285750" marR="0" lvl="0" indent="-285750" algn="l" defTabSz="914400" rtl="0" eaLnBrk="1" fontAlgn="auto" latinLnBrk="0" hangingPunct="1">
              <a:lnSpc>
                <a:spcPct val="100000"/>
              </a:lnSpc>
              <a:spcBef>
                <a:spcPts val="0"/>
              </a:spcBef>
              <a:spcAft>
                <a:spcPts val="0"/>
              </a:spcAft>
              <a:buClr>
                <a:prstClr val="white"/>
              </a:buClr>
              <a:buSzPct val="130000"/>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46FF68E-9A04-D84D-6858-C41CCCE1D4D8}"/>
              </a:ext>
            </a:extLst>
          </p:cNvPr>
          <p:cNvSpPr/>
          <p:nvPr/>
        </p:nvSpPr>
        <p:spPr>
          <a:xfrm>
            <a:off x="4804948" y="3139892"/>
            <a:ext cx="2411948" cy="310854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Little data in under-represented populations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Do thresholds vary by ethnicity, age, comorbidity, delivery method?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BD9DAA2-9643-A750-C8B7-7E2EA2A06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639" y="1344750"/>
            <a:ext cx="1630610" cy="160886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6F98178-7C86-F6F6-98C0-5E1037134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55762" y="1428241"/>
            <a:ext cx="2146940" cy="14957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93E4567-4724-4714-431D-C2B059C52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187" y="1405559"/>
            <a:ext cx="1895953" cy="148284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E841DB1-8DDD-5345-00CA-8A49ACAFF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805" y="1428241"/>
            <a:ext cx="2144299" cy="1437484"/>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66F938BD-1873-FE97-769B-AFC9001BB2EE}"/>
              </a:ext>
            </a:extLst>
          </p:cNvPr>
          <p:cNvSpPr txBox="1"/>
          <p:nvPr/>
        </p:nvSpPr>
        <p:spPr>
          <a:xfrm>
            <a:off x="9855762" y="3139892"/>
            <a:ext cx="214693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Delivery challenges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 typeface="Courier New" panose="02070309020205020404" pitchFamily="49" charset="0"/>
              <a:buChar char="o"/>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How to use BBMs in better services?</a:t>
            </a:r>
          </a:p>
        </p:txBody>
      </p:sp>
      <p:pic>
        <p:nvPicPr>
          <p:cNvPr id="22" name="Picture 21">
            <a:extLst>
              <a:ext uri="{FF2B5EF4-FFF2-40B4-BE49-F238E27FC236}">
                <a16:creationId xmlns:a16="http://schemas.microsoft.com/office/drawing/2014/main" id="{D8690EA9-8FB2-67C3-10A4-4D22514F8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0628" y="1323009"/>
            <a:ext cx="1630610" cy="1630610"/>
          </a:xfrm>
          <a:prstGeom prst="rect">
            <a:avLst/>
          </a:prstGeom>
          <a:effectLst>
            <a:outerShdw blurRad="50800" dist="38100" dir="2700000" algn="tl" rotWithShape="0">
              <a:prstClr val="black">
                <a:alpha val="40000"/>
              </a:prstClr>
            </a:outerShdw>
          </a:effectLst>
        </p:spPr>
      </p:pic>
      <p:cxnSp>
        <p:nvCxnSpPr>
          <p:cNvPr id="23" name="Straight Connector 22">
            <a:extLst>
              <a:ext uri="{FF2B5EF4-FFF2-40B4-BE49-F238E27FC236}">
                <a16:creationId xmlns:a16="http://schemas.microsoft.com/office/drawing/2014/main" id="{500714BC-3C3C-1FBF-B718-C2E5FA0662B4}"/>
              </a:ext>
            </a:extLst>
          </p:cNvPr>
          <p:cNvCxnSpPr/>
          <p:nvPr/>
        </p:nvCxnSpPr>
        <p:spPr>
          <a:xfrm flipV="1">
            <a:off x="9723338" y="3313892"/>
            <a:ext cx="0" cy="2345462"/>
          </a:xfrm>
          <a:prstGeom prst="line">
            <a:avLst/>
          </a:prstGeom>
          <a:ln w="9525">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513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5"/>
          <p:cNvSpPr txBox="1"/>
          <p:nvPr/>
        </p:nvSpPr>
        <p:spPr>
          <a:xfrm>
            <a:off x="286904" y="274978"/>
            <a:ext cx="1161819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Calibri"/>
              <a:buNone/>
              <a:tabLst/>
              <a:defRPr/>
            </a:pPr>
            <a:r>
              <a:rPr kumimoji="0" lang="en-GB"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world Dementia </a:t>
            </a:r>
            <a:r>
              <a:rPr kumimoji="0" lang="en-GB"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OUTcomes</a:t>
            </a:r>
            <a:r>
              <a:rPr kumimoji="0" lang="en-GB"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sz="36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READ-OUT) aims </a:t>
            </a:r>
            <a:endParaRPr kumimoji="0"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349" name="Google Shape;349;p45"/>
          <p:cNvCxnSpPr/>
          <p:nvPr/>
        </p:nvCxnSpPr>
        <p:spPr>
          <a:xfrm>
            <a:off x="746449" y="1097664"/>
            <a:ext cx="10655700" cy="0"/>
          </a:xfrm>
          <a:prstGeom prst="straightConnector1">
            <a:avLst/>
          </a:prstGeom>
          <a:noFill/>
          <a:ln w="31750" cap="flat" cmpd="sng">
            <a:solidFill>
              <a:srgbClr val="0070C0"/>
            </a:solidFill>
            <a:prstDash val="solid"/>
            <a:round/>
            <a:headEnd type="none" w="sm" len="sm"/>
            <a:tailEnd type="oval" w="med" len="med"/>
          </a:ln>
        </p:spPr>
      </p:cxnSp>
      <p:sp>
        <p:nvSpPr>
          <p:cNvPr id="350" name="Google Shape;350;p45"/>
          <p:cNvSpPr/>
          <p:nvPr/>
        </p:nvSpPr>
        <p:spPr>
          <a:xfrm>
            <a:off x="81232" y="3128870"/>
            <a:ext cx="2254102" cy="24930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Validation in real-world populations</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Health economic analyses</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D</a:t>
            </a:r>
            <a:r>
              <a:rPr kumimoji="0" lang="en-GB" sz="2000" b="0" i="1" u="none" strike="noStrike" kern="0" cap="none" spc="0" normalizeH="0" baseline="0" noProof="0" dirty="0" err="1">
                <a:ln>
                  <a:noFill/>
                </a:ln>
                <a:solidFill>
                  <a:srgbClr val="000000"/>
                </a:solidFill>
                <a:effectLst/>
                <a:uLnTx/>
                <a:uFillTx/>
                <a:latin typeface="Calibri"/>
                <a:ea typeface="Calibri"/>
                <a:cs typeface="Calibri"/>
                <a:sym typeface="Calibri"/>
              </a:rPr>
              <a:t>isclosure</a:t>
            </a: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 impact</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51" name="Google Shape;351;p45"/>
          <p:cNvSpPr/>
          <p:nvPr/>
        </p:nvSpPr>
        <p:spPr>
          <a:xfrm>
            <a:off x="2462775" y="3128870"/>
            <a:ext cx="2159400" cy="2554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Evidence base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Diagnosis and prognosis </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AD and non-AD</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Aligned DPUK data</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352" name="Google Shape;352;p45"/>
          <p:cNvCxnSpPr/>
          <p:nvPr/>
        </p:nvCxnSpPr>
        <p:spPr>
          <a:xfrm rot="10800000">
            <a:off x="2360171" y="3128870"/>
            <a:ext cx="0" cy="2345400"/>
          </a:xfrm>
          <a:prstGeom prst="straightConnector1">
            <a:avLst/>
          </a:prstGeom>
          <a:noFill/>
          <a:ln w="9525" cap="flat" cmpd="sng">
            <a:solidFill>
              <a:schemeClr val="dk1"/>
            </a:solidFill>
            <a:prstDash val="solid"/>
            <a:round/>
            <a:headEnd type="oval" w="med" len="med"/>
            <a:tailEnd type="none" w="sm" len="sm"/>
          </a:ln>
        </p:spPr>
      </p:cxnSp>
      <p:cxnSp>
        <p:nvCxnSpPr>
          <p:cNvPr id="353" name="Google Shape;353;p45"/>
          <p:cNvCxnSpPr/>
          <p:nvPr/>
        </p:nvCxnSpPr>
        <p:spPr>
          <a:xfrm rot="10800000">
            <a:off x="4707810" y="3128870"/>
            <a:ext cx="0" cy="2345400"/>
          </a:xfrm>
          <a:prstGeom prst="straightConnector1">
            <a:avLst/>
          </a:prstGeom>
          <a:noFill/>
          <a:ln w="9525" cap="flat" cmpd="sng">
            <a:solidFill>
              <a:schemeClr val="dk1"/>
            </a:solidFill>
            <a:prstDash val="solid"/>
            <a:round/>
            <a:headEnd type="oval" w="med" len="med"/>
            <a:tailEnd type="none" w="sm" len="sm"/>
          </a:ln>
        </p:spPr>
      </p:cxnSp>
      <p:cxnSp>
        <p:nvCxnSpPr>
          <p:cNvPr id="354" name="Google Shape;354;p45"/>
          <p:cNvCxnSpPr/>
          <p:nvPr/>
        </p:nvCxnSpPr>
        <p:spPr>
          <a:xfrm rot="10800000">
            <a:off x="7335629" y="3128870"/>
            <a:ext cx="0" cy="2345400"/>
          </a:xfrm>
          <a:prstGeom prst="straightConnector1">
            <a:avLst/>
          </a:prstGeom>
          <a:noFill/>
          <a:ln w="9525" cap="flat" cmpd="sng">
            <a:solidFill>
              <a:schemeClr val="dk1"/>
            </a:solidFill>
            <a:prstDash val="solid"/>
            <a:round/>
            <a:headEnd type="oval" w="med" len="med"/>
            <a:tailEnd type="none" w="sm" len="sm"/>
          </a:ln>
        </p:spPr>
      </p:cxnSp>
      <p:sp>
        <p:nvSpPr>
          <p:cNvPr id="355" name="Google Shape;355;p45"/>
          <p:cNvSpPr/>
          <p:nvPr/>
        </p:nvSpPr>
        <p:spPr>
          <a:xfrm>
            <a:off x="7335628" y="3128870"/>
            <a:ext cx="2323500" cy="24930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Easy to interpret  results for patient &amp; doctor </a:t>
            </a:r>
            <a:endParaRPr kumimoji="0" lang="en-GB" sz="16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PPIE-informed disclosure process </a:t>
            </a:r>
          </a:p>
        </p:txBody>
      </p:sp>
      <p:sp>
        <p:nvSpPr>
          <p:cNvPr id="356" name="Google Shape;356;p45"/>
          <p:cNvSpPr/>
          <p:nvPr/>
        </p:nvSpPr>
        <p:spPr>
          <a:xfrm>
            <a:off x="4923630" y="3128870"/>
            <a:ext cx="2412000" cy="3108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Optimum thresholds: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Ethnicity</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Age </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Comorbidities</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PPIE input</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1" u="none" strike="noStrike" kern="0" cap="none" spc="0" normalizeH="0" baseline="0" noProof="0" dirty="0">
              <a:ln>
                <a:noFill/>
              </a:ln>
              <a:solidFill>
                <a:srgbClr val="000000"/>
              </a:solidFill>
              <a:effectLst/>
              <a:highlight>
                <a:srgbClr val="FFFF00"/>
              </a:highlight>
              <a:uLnTx/>
              <a:uFillTx/>
              <a:latin typeface="Calibri"/>
              <a:ea typeface="Calibri"/>
              <a:cs typeface="Calibri"/>
              <a:sym typeface="Calibri"/>
            </a:endParaRPr>
          </a:p>
          <a:p>
            <a:pPr marL="285750" marR="0" lvl="0" indent="-18415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57" name="Google Shape;357;p45"/>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763636" y="1405558"/>
            <a:ext cx="1630610" cy="1482848"/>
          </a:xfrm>
          <a:prstGeom prst="rect">
            <a:avLst/>
          </a:prstGeom>
          <a:noFill/>
          <a:ln>
            <a:noFill/>
          </a:ln>
          <a:effectLst>
            <a:outerShdw blurRad="50800" dist="38100" dir="2700000" algn="tl" rotWithShape="0">
              <a:prstClr val="black">
                <a:alpha val="40000"/>
              </a:prstClr>
            </a:outerShdw>
          </a:effectLst>
        </p:spPr>
      </p:pic>
      <p:pic>
        <p:nvPicPr>
          <p:cNvPr id="358" name="Google Shape;358;p45"/>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flipH="1">
            <a:off x="9855765" y="1428241"/>
            <a:ext cx="2115611" cy="1493895"/>
          </a:xfrm>
          <a:prstGeom prst="rect">
            <a:avLst/>
          </a:prstGeom>
          <a:noFill/>
          <a:ln>
            <a:noFill/>
          </a:ln>
          <a:effectLst>
            <a:outerShdw blurRad="50800" dist="38100" dir="2700000" algn="tl" rotWithShape="0">
              <a:prstClr val="black">
                <a:alpha val="40000"/>
              </a:prstClr>
            </a:outerShdw>
          </a:effectLst>
        </p:spPr>
      </p:pic>
      <p:pic>
        <p:nvPicPr>
          <p:cNvPr id="359" name="Google Shape;359;p45"/>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348155" y="1405559"/>
            <a:ext cx="1895952" cy="1482847"/>
          </a:xfrm>
          <a:prstGeom prst="rect">
            <a:avLst/>
          </a:prstGeom>
          <a:noFill/>
          <a:ln>
            <a:noFill/>
          </a:ln>
          <a:effectLst>
            <a:outerShdw blurRad="50800" dist="38100" dir="2700000" algn="tl" rotWithShape="0">
              <a:prstClr val="black">
                <a:alpha val="40000"/>
              </a:prstClr>
            </a:outerShdw>
          </a:effectLst>
        </p:spPr>
      </p:pic>
      <p:pic>
        <p:nvPicPr>
          <p:cNvPr id="360" name="Google Shape;360;p45"/>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4938773" y="1428241"/>
            <a:ext cx="2197328" cy="1437484"/>
          </a:xfrm>
          <a:prstGeom prst="rect">
            <a:avLst/>
          </a:prstGeom>
          <a:noFill/>
          <a:ln>
            <a:noFill/>
          </a:ln>
          <a:effectLst>
            <a:outerShdw blurRad="50800" dist="38100" dir="2700000" algn="tl" rotWithShape="0">
              <a:prstClr val="black">
                <a:alpha val="40000"/>
              </a:prstClr>
            </a:outerShdw>
          </a:effectLst>
        </p:spPr>
      </p:pic>
      <p:sp>
        <p:nvSpPr>
          <p:cNvPr id="361" name="Google Shape;361;p45"/>
          <p:cNvSpPr txBox="1"/>
          <p:nvPr/>
        </p:nvSpPr>
        <p:spPr>
          <a:xfrm>
            <a:off x="9787269" y="3128870"/>
            <a:ext cx="2323499" cy="184661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Test-retest</a:t>
            </a: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Processing delay </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At-clinic vs postal</a:t>
            </a:r>
            <a:endParaRPr kumimoji="0" sz="20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GB" sz="2000" b="0" i="1" u="none" strike="noStrike" kern="0" cap="none" spc="0" normalizeH="0" baseline="0" noProof="0" dirty="0">
                <a:ln>
                  <a:noFill/>
                </a:ln>
                <a:solidFill>
                  <a:srgbClr val="000000"/>
                </a:solidFill>
                <a:effectLst/>
                <a:uLnTx/>
                <a:uFillTx/>
                <a:latin typeface="Calibri"/>
                <a:ea typeface="Calibri"/>
                <a:cs typeface="Calibri"/>
                <a:sym typeface="Calibri"/>
              </a:rPr>
              <a:t>Optimal, scalable delivery</a:t>
            </a:r>
            <a:endParaRPr kumimoji="0" lang="en-GB" sz="1400" b="0" i="1"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endParaRPr kumimoji="0" lang="en-GB" sz="1400" b="0" i="1"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62" name="Google Shape;362;p45"/>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7680628" y="1323009"/>
            <a:ext cx="1630610" cy="1630610"/>
          </a:xfrm>
          <a:prstGeom prst="rect">
            <a:avLst/>
          </a:prstGeom>
          <a:noFill/>
          <a:ln>
            <a:noFill/>
          </a:ln>
          <a:effectLst>
            <a:outerShdw blurRad="50800" dist="38100" dir="2700000" algn="tl" rotWithShape="0">
              <a:prstClr val="black">
                <a:alpha val="40000"/>
              </a:prstClr>
            </a:outerShdw>
          </a:effectLst>
        </p:spPr>
      </p:pic>
      <p:cxnSp>
        <p:nvCxnSpPr>
          <p:cNvPr id="363" name="Google Shape;363;p45"/>
          <p:cNvCxnSpPr/>
          <p:nvPr/>
        </p:nvCxnSpPr>
        <p:spPr>
          <a:xfrm rot="10800000">
            <a:off x="9723198" y="3128870"/>
            <a:ext cx="0" cy="2345400"/>
          </a:xfrm>
          <a:prstGeom prst="straightConnector1">
            <a:avLst/>
          </a:prstGeom>
          <a:noFill/>
          <a:ln w="9525" cap="flat" cmpd="sng">
            <a:solidFill>
              <a:schemeClr val="dk1"/>
            </a:solidFill>
            <a:prstDash val="solid"/>
            <a:round/>
            <a:headEnd type="oval" w="med" len="med"/>
            <a:tailEnd type="none" w="sm" len="sm"/>
          </a:ln>
        </p:spPr>
      </p:cxnSp>
    </p:spTree>
    <p:extLst>
      <p:ext uri="{BB962C8B-B14F-4D97-AF65-F5344CB8AC3E}">
        <p14:creationId xmlns:p14="http://schemas.microsoft.com/office/powerpoint/2010/main" val="487034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5491EA-9C50-239C-3733-440EE51F3DB6}"/>
              </a:ext>
            </a:extLst>
          </p:cNvPr>
          <p:cNvSpPr>
            <a:spLocks noGrp="1"/>
          </p:cNvSpPr>
          <p:nvPr>
            <p:ph type="title"/>
          </p:nvPr>
        </p:nvSpPr>
        <p:spPr>
          <a:xfrm>
            <a:off x="2791026" y="423593"/>
            <a:ext cx="7886700" cy="1325563"/>
          </a:xfrm>
        </p:spPr>
        <p:txBody>
          <a:bodyPr>
            <a:noAutofit/>
          </a:bodyPr>
          <a:lstStyle/>
          <a:p>
            <a:pPr algn="l" fontAlgn="base"/>
            <a:r>
              <a:rPr lang="en-US" sz="3200" b="1" dirty="0">
                <a:solidFill>
                  <a:srgbClr val="FF0000"/>
                </a:solidFill>
                <a:latin typeface="+mn-lt"/>
                <a:cs typeface="Arial" panose="020B0604020202020204" pitchFamily="34" charset="0"/>
              </a:rPr>
              <a:t>Clinical trials in Alzheimer’s disease</a:t>
            </a:r>
            <a:br>
              <a:rPr lang="en-US" sz="3200" b="1" dirty="0">
                <a:solidFill>
                  <a:srgbClr val="FF0000"/>
                </a:solidFill>
                <a:latin typeface="+mn-lt"/>
                <a:cs typeface="Arial" panose="020B0604020202020204" pitchFamily="34" charset="0"/>
              </a:rPr>
            </a:br>
            <a:br>
              <a:rPr lang="en-GB" sz="3200" b="1" dirty="0">
                <a:solidFill>
                  <a:srgbClr val="FF0000"/>
                </a:solidFill>
                <a:latin typeface="+mn-lt"/>
                <a:cs typeface="Arial" panose="020B0604020202020204" pitchFamily="34" charset="0"/>
              </a:rPr>
            </a:br>
            <a:r>
              <a:rPr lang="en-US" sz="3200" b="1" dirty="0">
                <a:solidFill>
                  <a:srgbClr val="FF0000"/>
                </a:solidFill>
                <a:latin typeface="+mn-lt"/>
                <a:cs typeface="Arial" panose="020B0604020202020204" pitchFamily="34" charset="0"/>
              </a:rPr>
              <a:t> </a:t>
            </a:r>
          </a:p>
        </p:txBody>
      </p:sp>
      <p:sp>
        <p:nvSpPr>
          <p:cNvPr id="7" name="Content Placeholder 6">
            <a:extLst>
              <a:ext uri="{FF2B5EF4-FFF2-40B4-BE49-F238E27FC236}">
                <a16:creationId xmlns:a16="http://schemas.microsoft.com/office/drawing/2014/main" id="{8547F047-647A-3DF6-0014-3EE927040B96}"/>
              </a:ext>
            </a:extLst>
          </p:cNvPr>
          <p:cNvSpPr>
            <a:spLocks noGrp="1"/>
          </p:cNvSpPr>
          <p:nvPr>
            <p:ph sz="half" idx="2"/>
          </p:nvPr>
        </p:nvSpPr>
        <p:spPr>
          <a:xfrm>
            <a:off x="272257" y="1232780"/>
            <a:ext cx="6297916" cy="3475212"/>
          </a:xfrm>
        </p:spPr>
        <p:txBody>
          <a:bodyPr>
            <a:normAutofit lnSpcReduction="10000"/>
          </a:bodyPr>
          <a:lstStyle/>
          <a:p>
            <a:pPr marL="0" indent="0">
              <a:buNone/>
            </a:pPr>
            <a:r>
              <a:rPr lang="en-US" sz="2800" dirty="0">
                <a:latin typeface="Poppins" pitchFamily="2" charset="77"/>
                <a:cs typeface="Poppins" pitchFamily="2" charset="77"/>
              </a:rPr>
              <a:t>&gt;</a:t>
            </a:r>
            <a:r>
              <a:rPr lang="en-US" sz="2800" dirty="0">
                <a:cs typeface="Poppins" pitchFamily="2" charset="77"/>
              </a:rPr>
              <a:t>90% clinical trials failed before</a:t>
            </a:r>
          </a:p>
          <a:p>
            <a:pPr marL="0" indent="0">
              <a:buNone/>
            </a:pPr>
            <a:endParaRPr lang="en-US" sz="2800" dirty="0">
              <a:cs typeface="Poppins" pitchFamily="2" charset="77"/>
            </a:endParaRPr>
          </a:p>
          <a:p>
            <a:pPr>
              <a:buFontTx/>
              <a:buChar char="-"/>
            </a:pPr>
            <a:r>
              <a:rPr lang="en-US" sz="2800" dirty="0">
                <a:cs typeface="Poppins" pitchFamily="2" charset="77"/>
              </a:rPr>
              <a:t>Inclusion criteria</a:t>
            </a:r>
          </a:p>
          <a:p>
            <a:pPr>
              <a:buFontTx/>
              <a:buChar char="-"/>
            </a:pPr>
            <a:r>
              <a:rPr lang="en-US" sz="2800" dirty="0">
                <a:cs typeface="Poppins" pitchFamily="2" charset="77"/>
              </a:rPr>
              <a:t>Trial design</a:t>
            </a:r>
          </a:p>
          <a:p>
            <a:pPr>
              <a:buFontTx/>
              <a:buChar char="-"/>
            </a:pPr>
            <a:r>
              <a:rPr lang="en-US" sz="2800" dirty="0">
                <a:cs typeface="Poppins" pitchFamily="2" charset="77"/>
              </a:rPr>
              <a:t>Outcome measures</a:t>
            </a:r>
          </a:p>
          <a:p>
            <a:pPr marL="0" indent="0" algn="ctr">
              <a:buNone/>
            </a:pPr>
            <a:endParaRPr lang="en-US" sz="2800" dirty="0">
              <a:cs typeface="Poppins" pitchFamily="2" charset="77"/>
            </a:endParaRPr>
          </a:p>
          <a:p>
            <a:pPr marL="0" indent="0">
              <a:buNone/>
            </a:pPr>
            <a:r>
              <a:rPr lang="en-US" sz="2800" dirty="0">
                <a:cs typeface="Poppins" pitchFamily="2" charset="77"/>
              </a:rPr>
              <a:t>Now…biggest changes in &gt;20 years</a:t>
            </a:r>
          </a:p>
          <a:p>
            <a:endParaRPr lang="en-US" dirty="0"/>
          </a:p>
        </p:txBody>
      </p:sp>
      <p:pic>
        <p:nvPicPr>
          <p:cNvPr id="4" name="Picture 3">
            <a:extLst>
              <a:ext uri="{FF2B5EF4-FFF2-40B4-BE49-F238E27FC236}">
                <a16:creationId xmlns:a16="http://schemas.microsoft.com/office/drawing/2014/main" id="{48B2FE1D-E061-CFA0-0600-CABA54E09BF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452030" y="5703280"/>
            <a:ext cx="1687279" cy="136690"/>
          </a:xfrm>
          <a:prstGeom prst="rect">
            <a:avLst/>
          </a:prstGeom>
          <a:ln>
            <a:solidFill>
              <a:srgbClr val="3D67B1"/>
            </a:solidFill>
          </a:ln>
        </p:spPr>
      </p:pic>
      <p:pic>
        <p:nvPicPr>
          <p:cNvPr id="11" name="Picture 10">
            <a:extLst>
              <a:ext uri="{FF2B5EF4-FFF2-40B4-BE49-F238E27FC236}">
                <a16:creationId xmlns:a16="http://schemas.microsoft.com/office/drawing/2014/main" id="{1B5DCAB7-DFAC-F7EC-AE90-EF7592A6B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400" y="5980194"/>
            <a:ext cx="2677616" cy="209054"/>
          </a:xfrm>
          <a:prstGeom prst="rect">
            <a:avLst/>
          </a:prstGeom>
        </p:spPr>
      </p:pic>
      <p:pic>
        <p:nvPicPr>
          <p:cNvPr id="12" name="Picture 11">
            <a:extLst>
              <a:ext uri="{FF2B5EF4-FFF2-40B4-BE49-F238E27FC236}">
                <a16:creationId xmlns:a16="http://schemas.microsoft.com/office/drawing/2014/main" id="{D3CB959E-C5AE-1C74-D527-D7D3C152DC6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34376" y="1636206"/>
            <a:ext cx="4404933" cy="3906095"/>
          </a:xfrm>
          <a:prstGeom prst="rect">
            <a:avLst/>
          </a:prstGeom>
          <a:ln>
            <a:solidFill>
              <a:srgbClr val="3D67B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BCAF340-17DE-C43F-182A-4435B968B80C}"/>
              </a:ext>
            </a:extLst>
          </p:cNvPr>
          <p:cNvSpPr txBox="1"/>
          <p:nvPr/>
        </p:nvSpPr>
        <p:spPr>
          <a:xfrm>
            <a:off x="7000859" y="1086374"/>
            <a:ext cx="3721452"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Poppins" pitchFamily="2" charset="77"/>
              </a:rPr>
              <a:t>Drug pipeline</a:t>
            </a:r>
          </a:p>
        </p:txBody>
      </p:sp>
      <p:pic>
        <p:nvPicPr>
          <p:cNvPr id="8" name="Graphic 7" descr="Magnifying glass with solid fill">
            <a:extLst>
              <a:ext uri="{FF2B5EF4-FFF2-40B4-BE49-F238E27FC236}">
                <a16:creationId xmlns:a16="http://schemas.microsoft.com/office/drawing/2014/main" id="{06D58D05-C815-C8B7-2DF9-42E83C68BF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0358" y="4576142"/>
            <a:ext cx="2195612" cy="2195612"/>
          </a:xfrm>
          <a:prstGeom prst="rect">
            <a:avLst/>
          </a:prstGeom>
        </p:spPr>
      </p:pic>
      <p:pic>
        <p:nvPicPr>
          <p:cNvPr id="15" name="Graphic 14" descr="Forest scene with solid fill">
            <a:extLst>
              <a:ext uri="{FF2B5EF4-FFF2-40B4-BE49-F238E27FC236}">
                <a16:creationId xmlns:a16="http://schemas.microsoft.com/office/drawing/2014/main" id="{6C873E40-0084-6BA1-5410-24EA7A97E0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17389" y="4839841"/>
            <a:ext cx="1004907" cy="1000129"/>
          </a:xfrm>
          <a:prstGeom prst="rect">
            <a:avLst/>
          </a:prstGeom>
        </p:spPr>
      </p:pic>
      <p:sp>
        <p:nvSpPr>
          <p:cNvPr id="16" name="TextBox 15">
            <a:extLst>
              <a:ext uri="{FF2B5EF4-FFF2-40B4-BE49-F238E27FC236}">
                <a16:creationId xmlns:a16="http://schemas.microsoft.com/office/drawing/2014/main" id="{4B9D2303-1E37-48DF-4E13-3486F7727894}"/>
              </a:ext>
            </a:extLst>
          </p:cNvPr>
          <p:cNvSpPr txBox="1"/>
          <p:nvPr/>
        </p:nvSpPr>
        <p:spPr>
          <a:xfrm>
            <a:off x="3313239" y="6189248"/>
            <a:ext cx="3313446"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Clinical trial landscape</a:t>
            </a:r>
          </a:p>
        </p:txBody>
      </p:sp>
    </p:spTree>
    <p:extLst>
      <p:ext uri="{BB962C8B-B14F-4D97-AF65-F5344CB8AC3E}">
        <p14:creationId xmlns:p14="http://schemas.microsoft.com/office/powerpoint/2010/main" val="357076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united kingdom outline map | England map, Map of great britain, Uk outline">
            <a:extLst>
              <a:ext uri="{FF2B5EF4-FFF2-40B4-BE49-F238E27FC236}">
                <a16:creationId xmlns:a16="http://schemas.microsoft.com/office/drawing/2014/main" id="{76C04842-7062-4A26-8B93-27E99F266A0C}"/>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83794" y="42802"/>
            <a:ext cx="4303593" cy="6772396"/>
          </a:xfrm>
          <a:prstGeom prst="rect">
            <a:avLst/>
          </a:prstGeom>
          <a:noFill/>
          <a:extLst>
            <a:ext uri="{909E8E84-426E-40DD-AFC4-6F175D3DCCD1}">
              <a14:hiddenFill xmlns:a14="http://schemas.microsoft.com/office/drawing/2010/main">
                <a:solidFill>
                  <a:srgbClr val="FFFFFF"/>
                </a:solidFill>
              </a14:hiddenFill>
            </a:ext>
          </a:extLst>
        </p:spPr>
      </p:pic>
      <p:pic>
        <p:nvPicPr>
          <p:cNvPr id="43" name="Graphic 42" descr="Marker">
            <a:extLst>
              <a:ext uri="{FF2B5EF4-FFF2-40B4-BE49-F238E27FC236}">
                <a16:creationId xmlns:a16="http://schemas.microsoft.com/office/drawing/2014/main" id="{C42CDDDA-47EA-4F93-9BF3-7CBF57DE671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9590" y="5183628"/>
            <a:ext cx="276235" cy="276235"/>
          </a:xfrm>
          <a:prstGeom prst="rect">
            <a:avLst/>
          </a:prstGeom>
        </p:spPr>
      </p:pic>
      <p:pic>
        <p:nvPicPr>
          <p:cNvPr id="5" name="Graphic 4" descr="Marker">
            <a:extLst>
              <a:ext uri="{FF2B5EF4-FFF2-40B4-BE49-F238E27FC236}">
                <a16:creationId xmlns:a16="http://schemas.microsoft.com/office/drawing/2014/main" id="{72BB0165-9C28-4393-A673-004BA19D437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8644" y="3290882"/>
            <a:ext cx="276235" cy="276235"/>
          </a:xfrm>
          <a:prstGeom prst="rect">
            <a:avLst/>
          </a:prstGeom>
        </p:spPr>
      </p:pic>
      <p:pic>
        <p:nvPicPr>
          <p:cNvPr id="8" name="Graphic 7" descr="Marker">
            <a:extLst>
              <a:ext uri="{FF2B5EF4-FFF2-40B4-BE49-F238E27FC236}">
                <a16:creationId xmlns:a16="http://schemas.microsoft.com/office/drawing/2014/main" id="{4DBDC4BD-E60F-4B6B-B895-DE189B52CA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5433" y="5558029"/>
            <a:ext cx="276235" cy="276235"/>
          </a:xfrm>
          <a:prstGeom prst="rect">
            <a:avLst/>
          </a:prstGeom>
        </p:spPr>
      </p:pic>
      <p:pic>
        <p:nvPicPr>
          <p:cNvPr id="9" name="Graphic 8" descr="Marker">
            <a:extLst>
              <a:ext uri="{FF2B5EF4-FFF2-40B4-BE49-F238E27FC236}">
                <a16:creationId xmlns:a16="http://schemas.microsoft.com/office/drawing/2014/main" id="{6BD0C740-3EF1-4725-864C-B84F640BEB2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74567" y="2937255"/>
            <a:ext cx="276235" cy="276235"/>
          </a:xfrm>
          <a:prstGeom prst="rect">
            <a:avLst/>
          </a:prstGeom>
        </p:spPr>
      </p:pic>
      <p:pic>
        <p:nvPicPr>
          <p:cNvPr id="10" name="Graphic 9" descr="Marker">
            <a:extLst>
              <a:ext uri="{FF2B5EF4-FFF2-40B4-BE49-F238E27FC236}">
                <a16:creationId xmlns:a16="http://schemas.microsoft.com/office/drawing/2014/main" id="{F3B5222B-67A9-47AE-A9EB-9EF50DEC8CC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9055" y="3833638"/>
            <a:ext cx="276235" cy="276235"/>
          </a:xfrm>
          <a:prstGeom prst="rect">
            <a:avLst/>
          </a:prstGeom>
        </p:spPr>
      </p:pic>
      <p:pic>
        <p:nvPicPr>
          <p:cNvPr id="11" name="Graphic 10" descr="Marker">
            <a:extLst>
              <a:ext uri="{FF2B5EF4-FFF2-40B4-BE49-F238E27FC236}">
                <a16:creationId xmlns:a16="http://schemas.microsoft.com/office/drawing/2014/main" id="{5887BFD6-5784-41AB-9D82-CD8D9ED780C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7743" y="5843142"/>
            <a:ext cx="276235" cy="276235"/>
          </a:xfrm>
          <a:prstGeom prst="rect">
            <a:avLst/>
          </a:prstGeom>
        </p:spPr>
      </p:pic>
      <p:pic>
        <p:nvPicPr>
          <p:cNvPr id="12" name="Graphic 11" descr="Marker">
            <a:extLst>
              <a:ext uri="{FF2B5EF4-FFF2-40B4-BE49-F238E27FC236}">
                <a16:creationId xmlns:a16="http://schemas.microsoft.com/office/drawing/2014/main" id="{F77AD27A-30A5-43BB-A03B-0F5DD6416D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46193" y="5465875"/>
            <a:ext cx="276235" cy="276235"/>
          </a:xfrm>
          <a:prstGeom prst="rect">
            <a:avLst/>
          </a:prstGeom>
        </p:spPr>
      </p:pic>
      <p:pic>
        <p:nvPicPr>
          <p:cNvPr id="13" name="Graphic 12" descr="Marker">
            <a:extLst>
              <a:ext uri="{FF2B5EF4-FFF2-40B4-BE49-F238E27FC236}">
                <a16:creationId xmlns:a16="http://schemas.microsoft.com/office/drawing/2014/main" id="{F8005F67-4F62-4ED5-B013-A8FE54DD702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9889" y="4829680"/>
            <a:ext cx="276235" cy="276235"/>
          </a:xfrm>
          <a:prstGeom prst="rect">
            <a:avLst/>
          </a:prstGeom>
        </p:spPr>
      </p:pic>
      <p:pic>
        <p:nvPicPr>
          <p:cNvPr id="14" name="Graphic 13" descr="Marker">
            <a:extLst>
              <a:ext uri="{FF2B5EF4-FFF2-40B4-BE49-F238E27FC236}">
                <a16:creationId xmlns:a16="http://schemas.microsoft.com/office/drawing/2014/main" id="{88C824B5-6E3B-4856-9532-0565B509F6E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3510" y="4840034"/>
            <a:ext cx="276235" cy="276235"/>
          </a:xfrm>
          <a:prstGeom prst="rect">
            <a:avLst/>
          </a:prstGeom>
        </p:spPr>
      </p:pic>
      <p:pic>
        <p:nvPicPr>
          <p:cNvPr id="15" name="Graphic 14" descr="Marker">
            <a:extLst>
              <a:ext uri="{FF2B5EF4-FFF2-40B4-BE49-F238E27FC236}">
                <a16:creationId xmlns:a16="http://schemas.microsoft.com/office/drawing/2014/main" id="{F400FC34-F7B8-450A-8C69-AE9FFEB167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8483" y="6260464"/>
            <a:ext cx="276235" cy="276235"/>
          </a:xfrm>
          <a:prstGeom prst="rect">
            <a:avLst/>
          </a:prstGeom>
        </p:spPr>
      </p:pic>
      <p:pic>
        <p:nvPicPr>
          <p:cNvPr id="16" name="Graphic 15" descr="Marker">
            <a:extLst>
              <a:ext uri="{FF2B5EF4-FFF2-40B4-BE49-F238E27FC236}">
                <a16:creationId xmlns:a16="http://schemas.microsoft.com/office/drawing/2014/main" id="{BC40389D-3FA6-49F4-A839-AD8BBDAE2B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3172" y="6028619"/>
            <a:ext cx="276235" cy="276235"/>
          </a:xfrm>
          <a:prstGeom prst="rect">
            <a:avLst/>
          </a:prstGeom>
        </p:spPr>
      </p:pic>
      <p:pic>
        <p:nvPicPr>
          <p:cNvPr id="17" name="Graphic 16" descr="Marker">
            <a:extLst>
              <a:ext uri="{FF2B5EF4-FFF2-40B4-BE49-F238E27FC236}">
                <a16:creationId xmlns:a16="http://schemas.microsoft.com/office/drawing/2014/main" id="{2E382704-7A2E-47BF-9DD5-E132EC3814A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15522" y="6002418"/>
            <a:ext cx="276235" cy="276235"/>
          </a:xfrm>
          <a:prstGeom prst="rect">
            <a:avLst/>
          </a:prstGeom>
        </p:spPr>
      </p:pic>
      <p:pic>
        <p:nvPicPr>
          <p:cNvPr id="18" name="Graphic 17" descr="Marker">
            <a:extLst>
              <a:ext uri="{FF2B5EF4-FFF2-40B4-BE49-F238E27FC236}">
                <a16:creationId xmlns:a16="http://schemas.microsoft.com/office/drawing/2014/main" id="{9254E312-36E4-458F-A416-A213ABC737D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7519" y="5299277"/>
            <a:ext cx="276235" cy="276235"/>
          </a:xfrm>
          <a:prstGeom prst="rect">
            <a:avLst/>
          </a:prstGeom>
        </p:spPr>
      </p:pic>
      <p:pic>
        <p:nvPicPr>
          <p:cNvPr id="19" name="Graphic 18" descr="Marker">
            <a:extLst>
              <a:ext uri="{FF2B5EF4-FFF2-40B4-BE49-F238E27FC236}">
                <a16:creationId xmlns:a16="http://schemas.microsoft.com/office/drawing/2014/main" id="{DE09A839-A56D-4701-9A6A-FE3987E1A8A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8858" y="4990785"/>
            <a:ext cx="276235" cy="276235"/>
          </a:xfrm>
          <a:prstGeom prst="rect">
            <a:avLst/>
          </a:prstGeom>
        </p:spPr>
      </p:pic>
      <p:pic>
        <p:nvPicPr>
          <p:cNvPr id="20" name="Graphic 19" descr="Marker">
            <a:extLst>
              <a:ext uri="{FF2B5EF4-FFF2-40B4-BE49-F238E27FC236}">
                <a16:creationId xmlns:a16="http://schemas.microsoft.com/office/drawing/2014/main" id="{9EACF36C-4C21-4066-B336-D70BB2B8851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57023" y="3779376"/>
            <a:ext cx="276235" cy="276235"/>
          </a:xfrm>
          <a:prstGeom prst="rect">
            <a:avLst/>
          </a:prstGeom>
        </p:spPr>
      </p:pic>
      <p:pic>
        <p:nvPicPr>
          <p:cNvPr id="21" name="Graphic 20" descr="Marker">
            <a:extLst>
              <a:ext uri="{FF2B5EF4-FFF2-40B4-BE49-F238E27FC236}">
                <a16:creationId xmlns:a16="http://schemas.microsoft.com/office/drawing/2014/main" id="{02ADAA4C-24DA-4982-8A46-5C6ABB6CC21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3100" y="5379394"/>
            <a:ext cx="276235" cy="276235"/>
          </a:xfrm>
          <a:prstGeom prst="rect">
            <a:avLst/>
          </a:prstGeom>
        </p:spPr>
      </p:pic>
      <p:pic>
        <p:nvPicPr>
          <p:cNvPr id="22" name="Graphic 21" descr="Marker">
            <a:extLst>
              <a:ext uri="{FF2B5EF4-FFF2-40B4-BE49-F238E27FC236}">
                <a16:creationId xmlns:a16="http://schemas.microsoft.com/office/drawing/2014/main" id="{C42EB2CD-1500-4905-8CBE-89BBA44A577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0014" y="5366180"/>
            <a:ext cx="276235" cy="276235"/>
          </a:xfrm>
          <a:prstGeom prst="rect">
            <a:avLst/>
          </a:prstGeom>
        </p:spPr>
      </p:pic>
      <p:pic>
        <p:nvPicPr>
          <p:cNvPr id="23" name="Graphic 22" descr="Marker">
            <a:extLst>
              <a:ext uri="{FF2B5EF4-FFF2-40B4-BE49-F238E27FC236}">
                <a16:creationId xmlns:a16="http://schemas.microsoft.com/office/drawing/2014/main" id="{6D056EFD-4DFA-4D1D-AA4F-2900A7E7DFB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33712" y="5267020"/>
            <a:ext cx="276235" cy="276235"/>
          </a:xfrm>
          <a:prstGeom prst="rect">
            <a:avLst/>
          </a:prstGeom>
        </p:spPr>
      </p:pic>
      <p:pic>
        <p:nvPicPr>
          <p:cNvPr id="24" name="Graphic 23" descr="Marker">
            <a:extLst>
              <a:ext uri="{FF2B5EF4-FFF2-40B4-BE49-F238E27FC236}">
                <a16:creationId xmlns:a16="http://schemas.microsoft.com/office/drawing/2014/main" id="{58A44F55-53D8-4EBF-87A9-1817A51298A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63384" y="4061686"/>
            <a:ext cx="276235" cy="276235"/>
          </a:xfrm>
          <a:prstGeom prst="rect">
            <a:avLst/>
          </a:prstGeom>
        </p:spPr>
      </p:pic>
      <p:pic>
        <p:nvPicPr>
          <p:cNvPr id="25" name="Graphic 24" descr="Marker">
            <a:extLst>
              <a:ext uri="{FF2B5EF4-FFF2-40B4-BE49-F238E27FC236}">
                <a16:creationId xmlns:a16="http://schemas.microsoft.com/office/drawing/2014/main" id="{B4CD858C-53E6-4A38-8F50-8B466699B76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4893" y="5416935"/>
            <a:ext cx="276235" cy="276235"/>
          </a:xfrm>
          <a:prstGeom prst="rect">
            <a:avLst/>
          </a:prstGeom>
        </p:spPr>
      </p:pic>
      <p:pic>
        <p:nvPicPr>
          <p:cNvPr id="26" name="Graphic 25" descr="Marker">
            <a:extLst>
              <a:ext uri="{FF2B5EF4-FFF2-40B4-BE49-F238E27FC236}">
                <a16:creationId xmlns:a16="http://schemas.microsoft.com/office/drawing/2014/main" id="{1B36EBEA-23A1-4C21-92C5-838B90E2ADC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76171" y="5199371"/>
            <a:ext cx="276235" cy="276235"/>
          </a:xfrm>
          <a:prstGeom prst="rect">
            <a:avLst/>
          </a:prstGeom>
        </p:spPr>
      </p:pic>
      <p:pic>
        <p:nvPicPr>
          <p:cNvPr id="27" name="Graphic 26" descr="Marker">
            <a:extLst>
              <a:ext uri="{FF2B5EF4-FFF2-40B4-BE49-F238E27FC236}">
                <a16:creationId xmlns:a16="http://schemas.microsoft.com/office/drawing/2014/main" id="{F46B5854-7BCA-4268-A1E4-5B124962459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0803" y="4085780"/>
            <a:ext cx="276235" cy="276235"/>
          </a:xfrm>
          <a:prstGeom prst="rect">
            <a:avLst/>
          </a:prstGeom>
        </p:spPr>
      </p:pic>
      <p:pic>
        <p:nvPicPr>
          <p:cNvPr id="28" name="Graphic 27" descr="Marker">
            <a:extLst>
              <a:ext uri="{FF2B5EF4-FFF2-40B4-BE49-F238E27FC236}">
                <a16:creationId xmlns:a16="http://schemas.microsoft.com/office/drawing/2014/main" id="{EA00CB3B-354B-45A3-B6A8-5D034936C4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6211" y="5769284"/>
            <a:ext cx="276235" cy="276235"/>
          </a:xfrm>
          <a:prstGeom prst="rect">
            <a:avLst/>
          </a:prstGeom>
        </p:spPr>
      </p:pic>
      <p:pic>
        <p:nvPicPr>
          <p:cNvPr id="29" name="Graphic 28" descr="Marker">
            <a:extLst>
              <a:ext uri="{FF2B5EF4-FFF2-40B4-BE49-F238E27FC236}">
                <a16:creationId xmlns:a16="http://schemas.microsoft.com/office/drawing/2014/main" id="{7099C186-D8F2-4158-9B0E-20E59993A07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39721" y="5851034"/>
            <a:ext cx="276235" cy="276235"/>
          </a:xfrm>
          <a:prstGeom prst="rect">
            <a:avLst/>
          </a:prstGeom>
        </p:spPr>
      </p:pic>
      <p:pic>
        <p:nvPicPr>
          <p:cNvPr id="30" name="Graphic 29" descr="Marker">
            <a:extLst>
              <a:ext uri="{FF2B5EF4-FFF2-40B4-BE49-F238E27FC236}">
                <a16:creationId xmlns:a16="http://schemas.microsoft.com/office/drawing/2014/main" id="{DBA309EC-3F30-4D9C-83A7-C05D185DCEF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1508" y="5593049"/>
            <a:ext cx="276235" cy="276235"/>
          </a:xfrm>
          <a:prstGeom prst="rect">
            <a:avLst/>
          </a:prstGeom>
        </p:spPr>
      </p:pic>
      <p:pic>
        <p:nvPicPr>
          <p:cNvPr id="31" name="Graphic 30" descr="Marker">
            <a:extLst>
              <a:ext uri="{FF2B5EF4-FFF2-40B4-BE49-F238E27FC236}">
                <a16:creationId xmlns:a16="http://schemas.microsoft.com/office/drawing/2014/main" id="{1819EF92-C82A-4982-857D-B0AF101CE78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6999" y="5864300"/>
            <a:ext cx="276235" cy="276235"/>
          </a:xfrm>
          <a:prstGeom prst="rect">
            <a:avLst/>
          </a:prstGeom>
        </p:spPr>
      </p:pic>
      <p:pic>
        <p:nvPicPr>
          <p:cNvPr id="32" name="Graphic 31" descr="Marker">
            <a:extLst>
              <a:ext uri="{FF2B5EF4-FFF2-40B4-BE49-F238E27FC236}">
                <a16:creationId xmlns:a16="http://schemas.microsoft.com/office/drawing/2014/main" id="{CAA8ADF9-5B98-42BA-946A-4F2425F84B2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73867" y="5340253"/>
            <a:ext cx="276235" cy="276235"/>
          </a:xfrm>
          <a:prstGeom prst="rect">
            <a:avLst/>
          </a:prstGeom>
        </p:spPr>
      </p:pic>
      <p:sp>
        <p:nvSpPr>
          <p:cNvPr id="33" name="TextBox 32">
            <a:extLst>
              <a:ext uri="{FF2B5EF4-FFF2-40B4-BE49-F238E27FC236}">
                <a16:creationId xmlns:a16="http://schemas.microsoft.com/office/drawing/2014/main" id="{451A0540-CC31-4D42-810C-6238C38755DA}"/>
              </a:ext>
            </a:extLst>
          </p:cNvPr>
          <p:cNvSpPr txBox="1"/>
          <p:nvPr/>
        </p:nvSpPr>
        <p:spPr>
          <a:xfrm>
            <a:off x="8871491" y="4922630"/>
            <a:ext cx="1899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  TDF Sites </a:t>
            </a:r>
            <a:endParaRPr kumimoji="0" lang="en-GB" sz="1400" b="0" i="0" u="none" strike="noStrike" kern="1200" cap="none" spc="0" normalizeH="0" baseline="0" noProof="0" dirty="0">
              <a:ln>
                <a:noFill/>
              </a:ln>
              <a:solidFill>
                <a:srgbClr val="A992BE"/>
              </a:solidFill>
              <a:effectLst/>
              <a:uLnTx/>
              <a:uFillTx/>
              <a:latin typeface="IBM Plex Sans"/>
              <a:ea typeface="+mn-ea"/>
              <a:cs typeface="+mn-cs"/>
            </a:endParaRPr>
          </a:p>
        </p:txBody>
      </p:sp>
      <p:pic>
        <p:nvPicPr>
          <p:cNvPr id="34" name="Graphic 33" descr="Marker">
            <a:extLst>
              <a:ext uri="{FF2B5EF4-FFF2-40B4-BE49-F238E27FC236}">
                <a16:creationId xmlns:a16="http://schemas.microsoft.com/office/drawing/2014/main" id="{9EFBAD4E-AFE0-40B6-8267-7F9F6F9545D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66277" y="4948886"/>
            <a:ext cx="276235" cy="276235"/>
          </a:xfrm>
          <a:prstGeom prst="rect">
            <a:avLst/>
          </a:prstGeom>
        </p:spPr>
      </p:pic>
      <p:pic>
        <p:nvPicPr>
          <p:cNvPr id="35" name="Graphic 34" descr="Marker">
            <a:extLst>
              <a:ext uri="{FF2B5EF4-FFF2-40B4-BE49-F238E27FC236}">
                <a16:creationId xmlns:a16="http://schemas.microsoft.com/office/drawing/2014/main" id="{CF0B5D62-82FF-4714-A743-94BB5028073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6793" y="5161159"/>
            <a:ext cx="276235" cy="276235"/>
          </a:xfrm>
          <a:prstGeom prst="rect">
            <a:avLst/>
          </a:prstGeom>
        </p:spPr>
      </p:pic>
      <p:pic>
        <p:nvPicPr>
          <p:cNvPr id="36" name="Graphic 35" descr="Marker">
            <a:extLst>
              <a:ext uri="{FF2B5EF4-FFF2-40B4-BE49-F238E27FC236}">
                <a16:creationId xmlns:a16="http://schemas.microsoft.com/office/drawing/2014/main" id="{B870002F-E422-4227-8014-86E0824D3F4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66276" y="5403121"/>
            <a:ext cx="276235" cy="276235"/>
          </a:xfrm>
          <a:prstGeom prst="rect">
            <a:avLst/>
          </a:prstGeom>
        </p:spPr>
      </p:pic>
      <p:sp>
        <p:nvSpPr>
          <p:cNvPr id="38" name="TextBox 37">
            <a:extLst>
              <a:ext uri="{FF2B5EF4-FFF2-40B4-BE49-F238E27FC236}">
                <a16:creationId xmlns:a16="http://schemas.microsoft.com/office/drawing/2014/main" id="{0F00076A-44D6-48AC-B193-3D34A33D866A}"/>
              </a:ext>
            </a:extLst>
          </p:cNvPr>
          <p:cNvSpPr txBox="1"/>
          <p:nvPr/>
        </p:nvSpPr>
        <p:spPr>
          <a:xfrm>
            <a:off x="8867701" y="5143830"/>
            <a:ext cx="1899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  FAST Sites</a:t>
            </a:r>
          </a:p>
        </p:txBody>
      </p:sp>
      <p:pic>
        <p:nvPicPr>
          <p:cNvPr id="39" name="Graphic 38" descr="Marker">
            <a:extLst>
              <a:ext uri="{FF2B5EF4-FFF2-40B4-BE49-F238E27FC236}">
                <a16:creationId xmlns:a16="http://schemas.microsoft.com/office/drawing/2014/main" id="{23645538-F997-45DF-89FE-726160AD140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3712" y="5901315"/>
            <a:ext cx="276235" cy="276235"/>
          </a:xfrm>
          <a:prstGeom prst="rect">
            <a:avLst/>
          </a:prstGeom>
        </p:spPr>
      </p:pic>
      <p:pic>
        <p:nvPicPr>
          <p:cNvPr id="40" name="Graphic 39" descr="Marker">
            <a:extLst>
              <a:ext uri="{FF2B5EF4-FFF2-40B4-BE49-F238E27FC236}">
                <a16:creationId xmlns:a16="http://schemas.microsoft.com/office/drawing/2014/main" id="{E3B3F2F4-6B80-48A8-86EA-BB00537445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6999" y="4871086"/>
            <a:ext cx="276235" cy="276235"/>
          </a:xfrm>
          <a:prstGeom prst="rect">
            <a:avLst/>
          </a:prstGeom>
        </p:spPr>
      </p:pic>
      <p:pic>
        <p:nvPicPr>
          <p:cNvPr id="41" name="Graphic 40" descr="Marker">
            <a:extLst>
              <a:ext uri="{FF2B5EF4-FFF2-40B4-BE49-F238E27FC236}">
                <a16:creationId xmlns:a16="http://schemas.microsoft.com/office/drawing/2014/main" id="{53B5F977-C35F-49AD-ADFF-A52C0CD805C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9141" y="6065634"/>
            <a:ext cx="276235" cy="276235"/>
          </a:xfrm>
          <a:prstGeom prst="rect">
            <a:avLst/>
          </a:prstGeom>
        </p:spPr>
      </p:pic>
      <p:pic>
        <p:nvPicPr>
          <p:cNvPr id="42" name="Graphic 41" descr="Marker">
            <a:extLst>
              <a:ext uri="{FF2B5EF4-FFF2-40B4-BE49-F238E27FC236}">
                <a16:creationId xmlns:a16="http://schemas.microsoft.com/office/drawing/2014/main" id="{30F27C81-877A-47C4-92DC-DD63A7F4BAA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5815" y="5465875"/>
            <a:ext cx="276235" cy="276235"/>
          </a:xfrm>
          <a:prstGeom prst="rect">
            <a:avLst/>
          </a:prstGeom>
        </p:spPr>
      </p:pic>
      <p:pic>
        <p:nvPicPr>
          <p:cNvPr id="44" name="Graphic 43" descr="Marker">
            <a:extLst>
              <a:ext uri="{FF2B5EF4-FFF2-40B4-BE49-F238E27FC236}">
                <a16:creationId xmlns:a16="http://schemas.microsoft.com/office/drawing/2014/main" id="{DA2B7EE1-72A5-41B4-9624-09A6209A5E2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4884" y="5234606"/>
            <a:ext cx="276235" cy="276235"/>
          </a:xfrm>
          <a:prstGeom prst="rect">
            <a:avLst/>
          </a:prstGeom>
        </p:spPr>
      </p:pic>
      <p:pic>
        <p:nvPicPr>
          <p:cNvPr id="45" name="Graphic 44" descr="Marker">
            <a:extLst>
              <a:ext uri="{FF2B5EF4-FFF2-40B4-BE49-F238E27FC236}">
                <a16:creationId xmlns:a16="http://schemas.microsoft.com/office/drawing/2014/main" id="{59112D3E-06D4-49C8-9EC5-52548476F8D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3151" y="5625080"/>
            <a:ext cx="276235" cy="276235"/>
          </a:xfrm>
          <a:prstGeom prst="rect">
            <a:avLst/>
          </a:prstGeom>
        </p:spPr>
      </p:pic>
      <p:pic>
        <p:nvPicPr>
          <p:cNvPr id="46" name="Graphic 45" descr="Marker">
            <a:extLst>
              <a:ext uri="{FF2B5EF4-FFF2-40B4-BE49-F238E27FC236}">
                <a16:creationId xmlns:a16="http://schemas.microsoft.com/office/drawing/2014/main" id="{5A78CF47-7A76-410A-89AB-3320925D3FE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6115" y="5475449"/>
            <a:ext cx="276235" cy="276235"/>
          </a:xfrm>
          <a:prstGeom prst="rect">
            <a:avLst/>
          </a:prstGeom>
        </p:spPr>
      </p:pic>
      <p:pic>
        <p:nvPicPr>
          <p:cNvPr id="47" name="Graphic 46" descr="Marker">
            <a:extLst>
              <a:ext uri="{FF2B5EF4-FFF2-40B4-BE49-F238E27FC236}">
                <a16:creationId xmlns:a16="http://schemas.microsoft.com/office/drawing/2014/main" id="{6DE7B3A7-2E8A-4AD9-B98B-1F633BC68A6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7094" y="3865308"/>
            <a:ext cx="276235" cy="276235"/>
          </a:xfrm>
          <a:prstGeom prst="rect">
            <a:avLst/>
          </a:prstGeom>
        </p:spPr>
      </p:pic>
      <p:pic>
        <p:nvPicPr>
          <p:cNvPr id="48" name="Graphic 47" descr="Marker">
            <a:extLst>
              <a:ext uri="{FF2B5EF4-FFF2-40B4-BE49-F238E27FC236}">
                <a16:creationId xmlns:a16="http://schemas.microsoft.com/office/drawing/2014/main" id="{2333ECF5-0A50-4E68-8186-BDF1A2E260F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9868" y="5021484"/>
            <a:ext cx="276235" cy="276235"/>
          </a:xfrm>
          <a:prstGeom prst="rect">
            <a:avLst/>
          </a:prstGeom>
        </p:spPr>
      </p:pic>
      <p:pic>
        <p:nvPicPr>
          <p:cNvPr id="50" name="Graphic 49" descr="Marker">
            <a:extLst>
              <a:ext uri="{FF2B5EF4-FFF2-40B4-BE49-F238E27FC236}">
                <a16:creationId xmlns:a16="http://schemas.microsoft.com/office/drawing/2014/main" id="{4AEA6EF2-B946-44A7-9034-13CB92A763C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2745" y="5530552"/>
            <a:ext cx="276235" cy="276235"/>
          </a:xfrm>
          <a:prstGeom prst="rect">
            <a:avLst/>
          </a:prstGeom>
        </p:spPr>
      </p:pic>
      <p:pic>
        <p:nvPicPr>
          <p:cNvPr id="51" name="Graphic 50" descr="Marker">
            <a:extLst>
              <a:ext uri="{FF2B5EF4-FFF2-40B4-BE49-F238E27FC236}">
                <a16:creationId xmlns:a16="http://schemas.microsoft.com/office/drawing/2014/main" id="{BE8BC814-011F-4298-80AB-E2E7356C89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9465" y="5412405"/>
            <a:ext cx="276235" cy="276235"/>
          </a:xfrm>
          <a:prstGeom prst="rect">
            <a:avLst/>
          </a:prstGeom>
        </p:spPr>
      </p:pic>
      <p:pic>
        <p:nvPicPr>
          <p:cNvPr id="52" name="Graphic 51" descr="Marker">
            <a:extLst>
              <a:ext uri="{FF2B5EF4-FFF2-40B4-BE49-F238E27FC236}">
                <a16:creationId xmlns:a16="http://schemas.microsoft.com/office/drawing/2014/main" id="{8868076F-4A63-4E62-85D0-940378FD0BB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6494" y="4123340"/>
            <a:ext cx="276235" cy="276235"/>
          </a:xfrm>
          <a:prstGeom prst="rect">
            <a:avLst/>
          </a:prstGeom>
        </p:spPr>
      </p:pic>
      <p:pic>
        <p:nvPicPr>
          <p:cNvPr id="53" name="Graphic 52" descr="Marker">
            <a:extLst>
              <a:ext uri="{FF2B5EF4-FFF2-40B4-BE49-F238E27FC236}">
                <a16:creationId xmlns:a16="http://schemas.microsoft.com/office/drawing/2014/main" id="{A36058A8-7216-45FB-9437-0BDBC09237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9554" y="5857632"/>
            <a:ext cx="276235" cy="276235"/>
          </a:xfrm>
          <a:prstGeom prst="rect">
            <a:avLst/>
          </a:prstGeom>
        </p:spPr>
      </p:pic>
      <p:pic>
        <p:nvPicPr>
          <p:cNvPr id="54" name="Graphic 53" descr="Marker">
            <a:extLst>
              <a:ext uri="{FF2B5EF4-FFF2-40B4-BE49-F238E27FC236}">
                <a16:creationId xmlns:a16="http://schemas.microsoft.com/office/drawing/2014/main" id="{B2A20D91-E471-4BDE-853F-DBF4FC69090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23089" y="5815361"/>
            <a:ext cx="276235" cy="276235"/>
          </a:xfrm>
          <a:prstGeom prst="rect">
            <a:avLst/>
          </a:prstGeom>
        </p:spPr>
      </p:pic>
      <p:pic>
        <p:nvPicPr>
          <p:cNvPr id="55" name="Graphic 54" descr="Marker">
            <a:extLst>
              <a:ext uri="{FF2B5EF4-FFF2-40B4-BE49-F238E27FC236}">
                <a16:creationId xmlns:a16="http://schemas.microsoft.com/office/drawing/2014/main" id="{A40E60CD-C479-402C-9010-34395F0132B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6611" y="5519766"/>
            <a:ext cx="276235" cy="276235"/>
          </a:xfrm>
          <a:prstGeom prst="rect">
            <a:avLst/>
          </a:prstGeom>
        </p:spPr>
      </p:pic>
      <p:sp>
        <p:nvSpPr>
          <p:cNvPr id="56" name="TextBox 55">
            <a:extLst>
              <a:ext uri="{FF2B5EF4-FFF2-40B4-BE49-F238E27FC236}">
                <a16:creationId xmlns:a16="http://schemas.microsoft.com/office/drawing/2014/main" id="{4F1E29AC-521C-45FF-B4E4-D871418EFB50}"/>
              </a:ext>
            </a:extLst>
          </p:cNvPr>
          <p:cNvSpPr txBox="1"/>
          <p:nvPr/>
        </p:nvSpPr>
        <p:spPr>
          <a:xfrm>
            <a:off x="8863911" y="5371427"/>
            <a:ext cx="1899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  ICB Sites</a:t>
            </a:r>
          </a:p>
        </p:txBody>
      </p:sp>
      <p:pic>
        <p:nvPicPr>
          <p:cNvPr id="57" name="Graphic 56" descr="Marker">
            <a:extLst>
              <a:ext uri="{FF2B5EF4-FFF2-40B4-BE49-F238E27FC236}">
                <a16:creationId xmlns:a16="http://schemas.microsoft.com/office/drawing/2014/main" id="{794981B9-95DB-48D2-B4EE-0314FC5DC6B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6839" y="4003425"/>
            <a:ext cx="276235" cy="276235"/>
          </a:xfrm>
          <a:prstGeom prst="rect">
            <a:avLst/>
          </a:prstGeom>
        </p:spPr>
      </p:pic>
      <p:pic>
        <p:nvPicPr>
          <p:cNvPr id="58" name="Graphic 57" descr="Marker">
            <a:extLst>
              <a:ext uri="{FF2B5EF4-FFF2-40B4-BE49-F238E27FC236}">
                <a16:creationId xmlns:a16="http://schemas.microsoft.com/office/drawing/2014/main" id="{4630B22B-623A-4D44-8BF4-4B347CDCD70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7244" y="5088534"/>
            <a:ext cx="276235" cy="276235"/>
          </a:xfrm>
          <a:prstGeom prst="rect">
            <a:avLst/>
          </a:prstGeom>
        </p:spPr>
      </p:pic>
      <p:pic>
        <p:nvPicPr>
          <p:cNvPr id="59" name="Graphic 58" descr="Marker">
            <a:extLst>
              <a:ext uri="{FF2B5EF4-FFF2-40B4-BE49-F238E27FC236}">
                <a16:creationId xmlns:a16="http://schemas.microsoft.com/office/drawing/2014/main" id="{3233C065-9282-4A54-A6BA-72EC3686435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54893" y="4660215"/>
            <a:ext cx="276235" cy="276235"/>
          </a:xfrm>
          <a:prstGeom prst="rect">
            <a:avLst/>
          </a:prstGeom>
        </p:spPr>
      </p:pic>
      <p:pic>
        <p:nvPicPr>
          <p:cNvPr id="60" name="Graphic 59" descr="Marker">
            <a:extLst>
              <a:ext uri="{FF2B5EF4-FFF2-40B4-BE49-F238E27FC236}">
                <a16:creationId xmlns:a16="http://schemas.microsoft.com/office/drawing/2014/main" id="{2978A888-3E11-4201-A64D-C72742F4504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39720" y="3689545"/>
            <a:ext cx="276235" cy="276235"/>
          </a:xfrm>
          <a:prstGeom prst="rect">
            <a:avLst/>
          </a:prstGeom>
        </p:spPr>
      </p:pic>
      <p:pic>
        <p:nvPicPr>
          <p:cNvPr id="61" name="Graphic 60" descr="Marker">
            <a:extLst>
              <a:ext uri="{FF2B5EF4-FFF2-40B4-BE49-F238E27FC236}">
                <a16:creationId xmlns:a16="http://schemas.microsoft.com/office/drawing/2014/main" id="{C8EBD2EB-DF41-4420-9D6C-C99A3BDBF83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06923" y="5163558"/>
            <a:ext cx="276235" cy="276235"/>
          </a:xfrm>
          <a:prstGeom prst="rect">
            <a:avLst/>
          </a:prstGeom>
        </p:spPr>
      </p:pic>
      <p:pic>
        <p:nvPicPr>
          <p:cNvPr id="62" name="Graphic 61" descr="Marker">
            <a:extLst>
              <a:ext uri="{FF2B5EF4-FFF2-40B4-BE49-F238E27FC236}">
                <a16:creationId xmlns:a16="http://schemas.microsoft.com/office/drawing/2014/main" id="{BCECCDC6-0411-4E29-B6D3-9FFF01FD0D9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65759" y="5632038"/>
            <a:ext cx="276235" cy="276235"/>
          </a:xfrm>
          <a:prstGeom prst="rect">
            <a:avLst/>
          </a:prstGeom>
        </p:spPr>
      </p:pic>
      <p:pic>
        <p:nvPicPr>
          <p:cNvPr id="63" name="Graphic 62" descr="Marker">
            <a:extLst>
              <a:ext uri="{FF2B5EF4-FFF2-40B4-BE49-F238E27FC236}">
                <a16:creationId xmlns:a16="http://schemas.microsoft.com/office/drawing/2014/main" id="{F81FC3B5-F622-4A05-9660-F3D4B3B8E4C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2678" y="4660215"/>
            <a:ext cx="276235" cy="276235"/>
          </a:xfrm>
          <a:prstGeom prst="rect">
            <a:avLst/>
          </a:prstGeom>
        </p:spPr>
      </p:pic>
      <p:pic>
        <p:nvPicPr>
          <p:cNvPr id="64" name="Graphic 63" descr="Marker">
            <a:extLst>
              <a:ext uri="{FF2B5EF4-FFF2-40B4-BE49-F238E27FC236}">
                <a16:creationId xmlns:a16="http://schemas.microsoft.com/office/drawing/2014/main" id="{DC4ADC0C-B52D-49D6-9FD5-E8E31EA03AA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16702" y="4316153"/>
            <a:ext cx="276235" cy="276235"/>
          </a:xfrm>
          <a:prstGeom prst="rect">
            <a:avLst/>
          </a:prstGeom>
        </p:spPr>
      </p:pic>
      <p:pic>
        <p:nvPicPr>
          <p:cNvPr id="65" name="Graphic 64" descr="Marker">
            <a:extLst>
              <a:ext uri="{FF2B5EF4-FFF2-40B4-BE49-F238E27FC236}">
                <a16:creationId xmlns:a16="http://schemas.microsoft.com/office/drawing/2014/main" id="{3C9F5D35-8909-4D36-AE51-2D936C80D7E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6449" y="4359319"/>
            <a:ext cx="276235" cy="276235"/>
          </a:xfrm>
          <a:prstGeom prst="rect">
            <a:avLst/>
          </a:prstGeom>
        </p:spPr>
      </p:pic>
      <p:pic>
        <p:nvPicPr>
          <p:cNvPr id="66" name="Graphic 65" descr="Marker">
            <a:extLst>
              <a:ext uri="{FF2B5EF4-FFF2-40B4-BE49-F238E27FC236}">
                <a16:creationId xmlns:a16="http://schemas.microsoft.com/office/drawing/2014/main" id="{BF5D6684-1DC1-4511-BA40-9F306E27DDA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18525" y="4648468"/>
            <a:ext cx="276235" cy="276235"/>
          </a:xfrm>
          <a:prstGeom prst="rect">
            <a:avLst/>
          </a:prstGeom>
        </p:spPr>
      </p:pic>
      <p:pic>
        <p:nvPicPr>
          <p:cNvPr id="67" name="Graphic 66" descr="Marker">
            <a:extLst>
              <a:ext uri="{FF2B5EF4-FFF2-40B4-BE49-F238E27FC236}">
                <a16:creationId xmlns:a16="http://schemas.microsoft.com/office/drawing/2014/main" id="{102979B4-3566-4AED-8D51-CC0AA88DD50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9870" y="5088533"/>
            <a:ext cx="276235" cy="276235"/>
          </a:xfrm>
          <a:prstGeom prst="rect">
            <a:avLst/>
          </a:prstGeom>
        </p:spPr>
      </p:pic>
      <p:sp>
        <p:nvSpPr>
          <p:cNvPr id="68" name="TextBox 67">
            <a:extLst>
              <a:ext uri="{FF2B5EF4-FFF2-40B4-BE49-F238E27FC236}">
                <a16:creationId xmlns:a16="http://schemas.microsoft.com/office/drawing/2014/main" id="{58C2329C-41E9-42C7-99B2-B09F8DD32A24}"/>
              </a:ext>
            </a:extLst>
          </p:cNvPr>
          <p:cNvSpPr txBox="1"/>
          <p:nvPr/>
        </p:nvSpPr>
        <p:spPr>
          <a:xfrm>
            <a:off x="8867701" y="5609308"/>
            <a:ext cx="18998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IBM Plex Sans"/>
                <a:ea typeface="+mn-ea"/>
                <a:cs typeface="+mn-cs"/>
              </a:rPr>
              <a:t>:  Additional Partners</a:t>
            </a:r>
          </a:p>
        </p:txBody>
      </p:sp>
      <p:pic>
        <p:nvPicPr>
          <p:cNvPr id="70" name="Graphic 69" descr="Marker">
            <a:extLst>
              <a:ext uri="{FF2B5EF4-FFF2-40B4-BE49-F238E27FC236}">
                <a16:creationId xmlns:a16="http://schemas.microsoft.com/office/drawing/2014/main" id="{A2DEF28A-E66B-4364-B6D5-CBD10009CB0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3904" y="4838576"/>
            <a:ext cx="276235" cy="276235"/>
          </a:xfrm>
          <a:prstGeom prst="rect">
            <a:avLst/>
          </a:prstGeom>
        </p:spPr>
      </p:pic>
      <p:pic>
        <p:nvPicPr>
          <p:cNvPr id="71" name="Graphic 70" descr="Marker">
            <a:extLst>
              <a:ext uri="{FF2B5EF4-FFF2-40B4-BE49-F238E27FC236}">
                <a16:creationId xmlns:a16="http://schemas.microsoft.com/office/drawing/2014/main" id="{8AC5A1BB-BC02-4980-B8A4-090A56DB2A3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35855" y="5225614"/>
            <a:ext cx="276235" cy="276235"/>
          </a:xfrm>
          <a:prstGeom prst="rect">
            <a:avLst/>
          </a:prstGeom>
        </p:spPr>
      </p:pic>
      <p:pic>
        <p:nvPicPr>
          <p:cNvPr id="72" name="Graphic 71" descr="Marker">
            <a:extLst>
              <a:ext uri="{FF2B5EF4-FFF2-40B4-BE49-F238E27FC236}">
                <a16:creationId xmlns:a16="http://schemas.microsoft.com/office/drawing/2014/main" id="{02594F4D-93AA-43A1-8971-75B33E69807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1050" y="3837427"/>
            <a:ext cx="276235" cy="276235"/>
          </a:xfrm>
          <a:prstGeom prst="rect">
            <a:avLst/>
          </a:prstGeom>
        </p:spPr>
      </p:pic>
      <p:pic>
        <p:nvPicPr>
          <p:cNvPr id="74" name="Graphic 73" descr="Marker">
            <a:extLst>
              <a:ext uri="{FF2B5EF4-FFF2-40B4-BE49-F238E27FC236}">
                <a16:creationId xmlns:a16="http://schemas.microsoft.com/office/drawing/2014/main" id="{1F395B7D-A604-4421-9F8D-EFD16DBBE9D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40025" y="5317359"/>
            <a:ext cx="276235" cy="276235"/>
          </a:xfrm>
          <a:prstGeom prst="rect">
            <a:avLst/>
          </a:prstGeom>
        </p:spPr>
      </p:pic>
      <p:pic>
        <p:nvPicPr>
          <p:cNvPr id="75" name="Graphic 74" descr="Marker">
            <a:extLst>
              <a:ext uri="{FF2B5EF4-FFF2-40B4-BE49-F238E27FC236}">
                <a16:creationId xmlns:a16="http://schemas.microsoft.com/office/drawing/2014/main" id="{DF75DA30-4515-4D97-90D6-EE01C8455D5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04212" y="5567176"/>
            <a:ext cx="276235" cy="276235"/>
          </a:xfrm>
          <a:prstGeom prst="rect">
            <a:avLst/>
          </a:prstGeom>
        </p:spPr>
      </p:pic>
      <p:pic>
        <p:nvPicPr>
          <p:cNvPr id="76" name="Graphic 75" descr="Marker">
            <a:extLst>
              <a:ext uri="{FF2B5EF4-FFF2-40B4-BE49-F238E27FC236}">
                <a16:creationId xmlns:a16="http://schemas.microsoft.com/office/drawing/2014/main" id="{BCF18B27-D8F7-4809-AAC8-CB78EDD07B0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22051" y="5071001"/>
            <a:ext cx="276235" cy="276235"/>
          </a:xfrm>
          <a:prstGeom prst="rect">
            <a:avLst/>
          </a:prstGeom>
        </p:spPr>
      </p:pic>
      <p:pic>
        <p:nvPicPr>
          <p:cNvPr id="77" name="Graphic 76" descr="Marker">
            <a:extLst>
              <a:ext uri="{FF2B5EF4-FFF2-40B4-BE49-F238E27FC236}">
                <a16:creationId xmlns:a16="http://schemas.microsoft.com/office/drawing/2014/main" id="{5419E357-C69A-4F14-8433-8362CB122F3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9179" y="5513054"/>
            <a:ext cx="276235" cy="276235"/>
          </a:xfrm>
          <a:prstGeom prst="rect">
            <a:avLst/>
          </a:prstGeom>
        </p:spPr>
      </p:pic>
      <p:pic>
        <p:nvPicPr>
          <p:cNvPr id="78" name="Graphic 77" descr="Marker">
            <a:extLst>
              <a:ext uri="{FF2B5EF4-FFF2-40B4-BE49-F238E27FC236}">
                <a16:creationId xmlns:a16="http://schemas.microsoft.com/office/drawing/2014/main" id="{328E0626-6A31-4666-98AE-7EFD6E2F549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48494" y="3019956"/>
            <a:ext cx="276235" cy="276235"/>
          </a:xfrm>
          <a:prstGeom prst="rect">
            <a:avLst/>
          </a:prstGeom>
        </p:spPr>
      </p:pic>
      <p:pic>
        <p:nvPicPr>
          <p:cNvPr id="79" name="Graphic 78" descr="Marker">
            <a:extLst>
              <a:ext uri="{FF2B5EF4-FFF2-40B4-BE49-F238E27FC236}">
                <a16:creationId xmlns:a16="http://schemas.microsoft.com/office/drawing/2014/main" id="{1CCDD728-B556-4226-BCD1-33D434FB0FB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59355" y="2362023"/>
            <a:ext cx="276235" cy="276235"/>
          </a:xfrm>
          <a:prstGeom prst="rect">
            <a:avLst/>
          </a:prstGeom>
        </p:spPr>
      </p:pic>
      <p:pic>
        <p:nvPicPr>
          <p:cNvPr id="80" name="Graphic 79" descr="Marker">
            <a:extLst>
              <a:ext uri="{FF2B5EF4-FFF2-40B4-BE49-F238E27FC236}">
                <a16:creationId xmlns:a16="http://schemas.microsoft.com/office/drawing/2014/main" id="{8574EA44-33D9-45E1-AC96-23D5416C95F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90641" y="2399396"/>
            <a:ext cx="276235" cy="276235"/>
          </a:xfrm>
          <a:prstGeom prst="rect">
            <a:avLst/>
          </a:prstGeom>
        </p:spPr>
      </p:pic>
      <p:pic>
        <p:nvPicPr>
          <p:cNvPr id="81" name="Graphic 80" descr="Marker">
            <a:extLst>
              <a:ext uri="{FF2B5EF4-FFF2-40B4-BE49-F238E27FC236}">
                <a16:creationId xmlns:a16="http://schemas.microsoft.com/office/drawing/2014/main" id="{94BFE592-F525-4F0F-87E4-DF6E808DD3C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61159" y="5088197"/>
            <a:ext cx="276235" cy="276235"/>
          </a:xfrm>
          <a:prstGeom prst="rect">
            <a:avLst/>
          </a:prstGeom>
        </p:spPr>
      </p:pic>
      <p:sp>
        <p:nvSpPr>
          <p:cNvPr id="73" name="Rectangle 72">
            <a:extLst>
              <a:ext uri="{FF2B5EF4-FFF2-40B4-BE49-F238E27FC236}">
                <a16:creationId xmlns:a16="http://schemas.microsoft.com/office/drawing/2014/main" id="{2027F05B-557B-45A5-AE6E-CE49A8C184B9}"/>
              </a:ext>
            </a:extLst>
          </p:cNvPr>
          <p:cNvSpPr/>
          <p:nvPr/>
        </p:nvSpPr>
        <p:spPr>
          <a:xfrm>
            <a:off x="8485021" y="84312"/>
            <a:ext cx="3218277" cy="20928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D21B83"/>
                </a:solidFill>
                <a:effectLst/>
                <a:uLnTx/>
                <a:uFillTx/>
                <a:latin typeface="IBM Plex Sans"/>
                <a:ea typeface="+mn-ea"/>
                <a:cs typeface="+mn-cs"/>
              </a:rPr>
              <a:t>Integrated Care Boards/Commissioners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Bristol, North Somerset and South Gloucestershire 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Buckinghamshire, Oxfordshire and Berkshire West ICB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Cambridgeshire &amp; Peterborough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Coventry and Warwickshire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Gloucestershire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Greater Manchester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Humber and North Yorkshire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Lincolnshire ICB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Suffolk and North East Essex ICB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North Central London 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Shropshire, Telford and Wrekin 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Staffordshire and Stoke-on-Trent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Surrey Heartlands Health and Care Partnership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D21B83"/>
                </a:solidFill>
                <a:effectLst/>
                <a:uLnTx/>
                <a:uFillTx/>
                <a:latin typeface="IBM Plex Sans"/>
                <a:ea typeface="+mn-ea"/>
                <a:cs typeface="+mn-cs"/>
              </a:rPr>
              <a:t>Sussex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1" i="0" u="none" strike="noStrike" kern="1200" cap="none" spc="0" normalizeH="0" baseline="0" noProof="0" dirty="0">
              <a:ln>
                <a:noFill/>
              </a:ln>
              <a:solidFill>
                <a:srgbClr val="D21B83"/>
              </a:solidFill>
              <a:effectLst/>
              <a:uLnTx/>
              <a:uFillTx/>
              <a:latin typeface="IBM Plex Sans"/>
              <a:ea typeface="+mn-ea"/>
              <a:cs typeface="+mn-cs"/>
            </a:endParaRPr>
          </a:p>
        </p:txBody>
      </p:sp>
      <p:sp>
        <p:nvSpPr>
          <p:cNvPr id="88" name="Rectangle 87">
            <a:extLst>
              <a:ext uri="{FF2B5EF4-FFF2-40B4-BE49-F238E27FC236}">
                <a16:creationId xmlns:a16="http://schemas.microsoft.com/office/drawing/2014/main" id="{5C4253D0-AEDF-4038-9EAF-32C30237949B}"/>
              </a:ext>
            </a:extLst>
          </p:cNvPr>
          <p:cNvSpPr/>
          <p:nvPr/>
        </p:nvSpPr>
        <p:spPr>
          <a:xfrm>
            <a:off x="8487402" y="2184338"/>
            <a:ext cx="3397800"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B0F0"/>
                </a:solidFill>
                <a:effectLst/>
                <a:uLnTx/>
                <a:uFillTx/>
                <a:latin typeface="IBM Plex Sans"/>
                <a:ea typeface="+mn-ea"/>
                <a:cs typeface="+mn-cs"/>
              </a:rPr>
              <a:t>Additional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Akrivia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Alzheimer’s Scotland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CFDX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err="1">
                <a:ln>
                  <a:noFill/>
                </a:ln>
                <a:solidFill>
                  <a:srgbClr val="00B0F0"/>
                </a:solidFill>
                <a:effectLst/>
                <a:uLnTx/>
                <a:uFillTx/>
                <a:latin typeface="IBM Plex Sans"/>
                <a:ea typeface="+mn-ea"/>
                <a:cs typeface="+mn-cs"/>
              </a:rPr>
              <a:t>Cytox</a:t>
            </a:r>
            <a:r>
              <a:rPr kumimoji="0" lang="en-GB" sz="800" b="1" i="0" u="none" strike="noStrike" kern="1200" cap="none" spc="0" normalizeH="0" baseline="0" noProof="0" dirty="0">
                <a:ln>
                  <a:noFill/>
                </a:ln>
                <a:solidFill>
                  <a:srgbClr val="00B0F0"/>
                </a:solidFill>
                <a:effectLst/>
                <a:uLnTx/>
                <a:uFillTx/>
                <a:latin typeface="IBM Plex Sans"/>
                <a:ea typeface="+mn-ea"/>
                <a:cs typeface="+mn-cs"/>
              </a:rPr>
              <a:t> Ltd.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Davos Alzheimer’s Collaborative System Preparedness Program (SUI)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Dementia Translational Research Collaboration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D</a:t>
            </a:r>
            <a:r>
              <a:rPr kumimoji="0" lang="en-GB" sz="800" b="1" i="0" u="none" strike="noStrike" kern="1200" cap="none" spc="0" normalizeH="0" baseline="0" noProof="0" dirty="0" err="1">
                <a:ln>
                  <a:noFill/>
                </a:ln>
                <a:solidFill>
                  <a:srgbClr val="00B0F0"/>
                </a:solidFill>
                <a:effectLst/>
                <a:uLnTx/>
                <a:uFillTx/>
                <a:latin typeface="IBM Plex Sans"/>
                <a:ea typeface="+mn-ea"/>
                <a:cs typeface="+mn-cs"/>
              </a:rPr>
              <a:t>iadem</a:t>
            </a:r>
            <a:r>
              <a:rPr kumimoji="0" lang="en-GB" sz="800" b="1" i="0" u="none" strike="noStrike" kern="1200" cap="none" spc="0" normalizeH="0" baseline="0" noProof="0" dirty="0">
                <a:ln>
                  <a:noFill/>
                </a:ln>
                <a:solidFill>
                  <a:srgbClr val="00B0F0"/>
                </a:solidFill>
                <a:effectLst/>
                <a:uLnTx/>
                <a:uFillTx/>
                <a:latin typeface="IBM Plex San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Diverse Cymru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Eisai Inc.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Eli Lilly and Company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Global Alzheimer's Platform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Roche Diagnostics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Scottish Dementia Research Consortium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St. George’s University of London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F0"/>
                </a:solidFill>
                <a:effectLst/>
                <a:uLnTx/>
                <a:uFillTx/>
                <a:latin typeface="IBM Plex Sans"/>
                <a:ea typeface="+mn-ea"/>
                <a:cs typeface="+mn-cs"/>
              </a:rPr>
              <a:t>Sysmex Corporation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err="1">
                <a:ln>
                  <a:noFill/>
                </a:ln>
                <a:solidFill>
                  <a:srgbClr val="00B0F0"/>
                </a:solidFill>
                <a:effectLst/>
                <a:uLnTx/>
                <a:uFillTx/>
                <a:latin typeface="IBM Plex Sans"/>
                <a:ea typeface="+mn-ea"/>
                <a:cs typeface="+mn-cs"/>
              </a:rPr>
              <a:t>Teakisi</a:t>
            </a:r>
            <a:endParaRPr kumimoji="0" lang="en-GB" sz="800" b="1" i="0" u="none" strike="noStrike" kern="1200" cap="none" spc="0" normalizeH="0" baseline="0" noProof="0" dirty="0">
              <a:ln>
                <a:noFill/>
              </a:ln>
              <a:solidFill>
                <a:srgbClr val="00B0F0"/>
              </a:solidFill>
              <a:effectLst/>
              <a:uLnTx/>
              <a:uFillTx/>
              <a:latin typeface="IBM Plex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1" i="0" u="none" strike="noStrike" kern="1200" cap="none" spc="0" normalizeH="0" baseline="0" noProof="0" dirty="0">
              <a:ln>
                <a:noFill/>
              </a:ln>
              <a:solidFill>
                <a:srgbClr val="00B0F0"/>
              </a:solidFill>
              <a:effectLst/>
              <a:uLnTx/>
              <a:uFillTx/>
              <a:latin typeface="IBM Plex Sans"/>
              <a:ea typeface="+mn-ea"/>
              <a:cs typeface="+mn-cs"/>
            </a:endParaRPr>
          </a:p>
        </p:txBody>
      </p:sp>
      <p:pic>
        <p:nvPicPr>
          <p:cNvPr id="87" name="Graphic 86" descr="Marker">
            <a:extLst>
              <a:ext uri="{FF2B5EF4-FFF2-40B4-BE49-F238E27FC236}">
                <a16:creationId xmlns:a16="http://schemas.microsoft.com/office/drawing/2014/main" id="{FBF4C582-4210-4AF0-99DF-15F2DC2B56E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1012" y="5588065"/>
            <a:ext cx="276235" cy="276235"/>
          </a:xfrm>
          <a:prstGeom prst="rect">
            <a:avLst/>
          </a:prstGeom>
        </p:spPr>
      </p:pic>
      <p:pic>
        <p:nvPicPr>
          <p:cNvPr id="89" name="Graphic 88" descr="Marker">
            <a:extLst>
              <a:ext uri="{FF2B5EF4-FFF2-40B4-BE49-F238E27FC236}">
                <a16:creationId xmlns:a16="http://schemas.microsoft.com/office/drawing/2014/main" id="{3FF9AD17-A722-4D71-8361-A7B20CFDC43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91946" y="5283035"/>
            <a:ext cx="276235" cy="276235"/>
          </a:xfrm>
          <a:prstGeom prst="rect">
            <a:avLst/>
          </a:prstGeom>
        </p:spPr>
      </p:pic>
      <p:pic>
        <p:nvPicPr>
          <p:cNvPr id="90" name="Graphic 89" descr="Marker">
            <a:extLst>
              <a:ext uri="{FF2B5EF4-FFF2-40B4-BE49-F238E27FC236}">
                <a16:creationId xmlns:a16="http://schemas.microsoft.com/office/drawing/2014/main" id="{CC63E640-7CEF-45F1-B53C-0FB132247A6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6867" y="5565027"/>
            <a:ext cx="276235" cy="276235"/>
          </a:xfrm>
          <a:prstGeom prst="rect">
            <a:avLst/>
          </a:prstGeom>
        </p:spPr>
      </p:pic>
      <p:pic>
        <p:nvPicPr>
          <p:cNvPr id="91" name="Graphic 90" descr="Marker">
            <a:extLst>
              <a:ext uri="{FF2B5EF4-FFF2-40B4-BE49-F238E27FC236}">
                <a16:creationId xmlns:a16="http://schemas.microsoft.com/office/drawing/2014/main" id="{D56FEC83-423D-410E-A5DF-6B053608FBA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88461" y="5616488"/>
            <a:ext cx="276235" cy="276235"/>
          </a:xfrm>
          <a:prstGeom prst="rect">
            <a:avLst/>
          </a:prstGeom>
        </p:spPr>
      </p:pic>
      <p:sp>
        <p:nvSpPr>
          <p:cNvPr id="93" name="Rectangle 92">
            <a:extLst>
              <a:ext uri="{FF2B5EF4-FFF2-40B4-BE49-F238E27FC236}">
                <a16:creationId xmlns:a16="http://schemas.microsoft.com/office/drawing/2014/main" id="{11CD80CC-9E75-42BD-AA9D-0B682A84852B}"/>
              </a:ext>
            </a:extLst>
          </p:cNvPr>
          <p:cNvSpPr/>
          <p:nvPr/>
        </p:nvSpPr>
        <p:spPr>
          <a:xfrm>
            <a:off x="329480" y="4139072"/>
            <a:ext cx="3693801"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dirty="0">
                <a:ln>
                  <a:noFill/>
                </a:ln>
                <a:solidFill>
                  <a:srgbClr val="00B050"/>
                </a:solidFill>
                <a:effectLst/>
                <a:uLnTx/>
                <a:uFillTx/>
                <a:latin typeface="IBM Plex Sans"/>
                <a:ea typeface="+mn-ea"/>
                <a:cs typeface="+mn-cs"/>
              </a:rPr>
              <a:t>FAST Sites - already collecting BBMs</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Aneurin Bevan University Health Board</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Avon and Wiltshire Mental Health Partnership NHS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Berkshire Healthcare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Bradford District Care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Cambridgeshire &amp; Peterborough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Devon Partnership NHS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Herefordshire and Worcestershire Health and Care NHS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Kent and Medway NHS and Social Care Partnership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Oxford University Hospitals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Oxford Health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Sheffield Memory Clinic</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Solent NHS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Somerset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South London &amp; Maudsley NHS Trust BHC</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Surrey &amp; Borders Partnership NHS Foundation Trust</a:t>
            </a:r>
          </a:p>
          <a:p>
            <a:pPr marL="342905" marR="0" lvl="0" indent="-342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B050"/>
                </a:solidFill>
                <a:effectLst/>
                <a:uLnTx/>
                <a:uFillTx/>
                <a:latin typeface="IBM Plex Sans"/>
                <a:ea typeface="+mn-ea"/>
                <a:cs typeface="+mn-cs"/>
              </a:rPr>
              <a:t>Sussex Partnership NHS Foundation Trust</a:t>
            </a:r>
          </a:p>
        </p:txBody>
      </p:sp>
      <p:pic>
        <p:nvPicPr>
          <p:cNvPr id="94" name="Graphic 93" descr="Marker">
            <a:extLst>
              <a:ext uri="{FF2B5EF4-FFF2-40B4-BE49-F238E27FC236}">
                <a16:creationId xmlns:a16="http://schemas.microsoft.com/office/drawing/2014/main" id="{67010197-AAB4-4EC0-A535-C419A8AA499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09137" y="5268057"/>
            <a:ext cx="276235" cy="276235"/>
          </a:xfrm>
          <a:prstGeom prst="rect">
            <a:avLst/>
          </a:prstGeom>
        </p:spPr>
      </p:pic>
      <p:pic>
        <p:nvPicPr>
          <p:cNvPr id="95" name="Graphic 94" descr="Marker">
            <a:extLst>
              <a:ext uri="{FF2B5EF4-FFF2-40B4-BE49-F238E27FC236}">
                <a16:creationId xmlns:a16="http://schemas.microsoft.com/office/drawing/2014/main" id="{A7A701E9-EF90-4CC9-9D2C-7A1A751E914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05620" y="5382675"/>
            <a:ext cx="276235" cy="276235"/>
          </a:xfrm>
          <a:prstGeom prst="rect">
            <a:avLst/>
          </a:prstGeom>
        </p:spPr>
      </p:pic>
      <p:pic>
        <p:nvPicPr>
          <p:cNvPr id="96" name="Graphic 95" descr="Marker">
            <a:extLst>
              <a:ext uri="{FF2B5EF4-FFF2-40B4-BE49-F238E27FC236}">
                <a16:creationId xmlns:a16="http://schemas.microsoft.com/office/drawing/2014/main" id="{1B2614F4-56A1-4151-91D1-51E3729786D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52678" y="4660215"/>
            <a:ext cx="276235" cy="276235"/>
          </a:xfrm>
          <a:prstGeom prst="rect">
            <a:avLst/>
          </a:prstGeom>
        </p:spPr>
      </p:pic>
      <p:pic>
        <p:nvPicPr>
          <p:cNvPr id="97" name="Graphic 96" descr="Marker">
            <a:extLst>
              <a:ext uri="{FF2B5EF4-FFF2-40B4-BE49-F238E27FC236}">
                <a16:creationId xmlns:a16="http://schemas.microsoft.com/office/drawing/2014/main" id="{BFD91134-DB46-43A5-9CB0-F3D78B83DF1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16702" y="4316153"/>
            <a:ext cx="276235" cy="276235"/>
          </a:xfrm>
          <a:prstGeom prst="rect">
            <a:avLst/>
          </a:prstGeom>
        </p:spPr>
      </p:pic>
      <p:pic>
        <p:nvPicPr>
          <p:cNvPr id="98" name="Graphic 97" descr="Marker">
            <a:extLst>
              <a:ext uri="{FF2B5EF4-FFF2-40B4-BE49-F238E27FC236}">
                <a16:creationId xmlns:a16="http://schemas.microsoft.com/office/drawing/2014/main" id="{F7C4EBD2-0B9A-474D-BD3A-47709535C36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36449" y="4359319"/>
            <a:ext cx="276235" cy="276235"/>
          </a:xfrm>
          <a:prstGeom prst="rect">
            <a:avLst/>
          </a:prstGeom>
        </p:spPr>
      </p:pic>
      <p:pic>
        <p:nvPicPr>
          <p:cNvPr id="99" name="Graphic 98" descr="Marker">
            <a:extLst>
              <a:ext uri="{FF2B5EF4-FFF2-40B4-BE49-F238E27FC236}">
                <a16:creationId xmlns:a16="http://schemas.microsoft.com/office/drawing/2014/main" id="{0157BA6C-9472-43F4-B6B3-337E159F15C3}"/>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11595" y="5365404"/>
            <a:ext cx="276235" cy="276235"/>
          </a:xfrm>
          <a:prstGeom prst="rect">
            <a:avLst/>
          </a:prstGeom>
        </p:spPr>
      </p:pic>
      <p:pic>
        <p:nvPicPr>
          <p:cNvPr id="100" name="Graphic 99" descr="Marker">
            <a:extLst>
              <a:ext uri="{FF2B5EF4-FFF2-40B4-BE49-F238E27FC236}">
                <a16:creationId xmlns:a16="http://schemas.microsoft.com/office/drawing/2014/main" id="{F18CABAF-B153-417E-B4B0-18ED18773BD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25936" y="5390419"/>
            <a:ext cx="276235" cy="276235"/>
          </a:xfrm>
          <a:prstGeom prst="rect">
            <a:avLst/>
          </a:prstGeom>
        </p:spPr>
      </p:pic>
      <p:pic>
        <p:nvPicPr>
          <p:cNvPr id="102" name="Graphic 101" descr="Marker">
            <a:extLst>
              <a:ext uri="{FF2B5EF4-FFF2-40B4-BE49-F238E27FC236}">
                <a16:creationId xmlns:a16="http://schemas.microsoft.com/office/drawing/2014/main" id="{E1A948F9-FB2F-4EB3-80E4-0B9C43D3A76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59046" y="5558029"/>
            <a:ext cx="276235" cy="276235"/>
          </a:xfrm>
          <a:prstGeom prst="rect">
            <a:avLst/>
          </a:prstGeom>
        </p:spPr>
      </p:pic>
      <p:pic>
        <p:nvPicPr>
          <p:cNvPr id="107" name="Graphic 106" descr="Marker">
            <a:extLst>
              <a:ext uri="{FF2B5EF4-FFF2-40B4-BE49-F238E27FC236}">
                <a16:creationId xmlns:a16="http://schemas.microsoft.com/office/drawing/2014/main" id="{F2891DC5-FF7A-41FD-B896-F2D671C75AA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29589" y="5908273"/>
            <a:ext cx="276235" cy="276235"/>
          </a:xfrm>
          <a:prstGeom prst="rect">
            <a:avLst/>
          </a:prstGeom>
        </p:spPr>
      </p:pic>
      <p:pic>
        <p:nvPicPr>
          <p:cNvPr id="108" name="Graphic 107" descr="Marker">
            <a:extLst>
              <a:ext uri="{FF2B5EF4-FFF2-40B4-BE49-F238E27FC236}">
                <a16:creationId xmlns:a16="http://schemas.microsoft.com/office/drawing/2014/main" id="{F6359536-4B83-4DF5-98F3-00D15762E94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5928" y="5861317"/>
            <a:ext cx="276235" cy="276235"/>
          </a:xfrm>
          <a:prstGeom prst="rect">
            <a:avLst/>
          </a:prstGeom>
        </p:spPr>
      </p:pic>
      <p:sp>
        <p:nvSpPr>
          <p:cNvPr id="2" name="TextBox 1">
            <a:extLst>
              <a:ext uri="{FF2B5EF4-FFF2-40B4-BE49-F238E27FC236}">
                <a16:creationId xmlns:a16="http://schemas.microsoft.com/office/drawing/2014/main" id="{651C3F6E-FF76-0DE8-C76A-AFA063417809}"/>
              </a:ext>
            </a:extLst>
          </p:cNvPr>
          <p:cNvSpPr txBox="1"/>
          <p:nvPr/>
        </p:nvSpPr>
        <p:spPr>
          <a:xfrm>
            <a:off x="570963" y="619303"/>
            <a:ext cx="20334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3A256D"/>
                </a:solidFill>
                <a:effectLst/>
                <a:uLnTx/>
                <a:uFillTx/>
                <a:latin typeface="IBM Plex Sans Medium"/>
                <a:ea typeface="+mn-ea"/>
                <a:cs typeface="+mn-cs"/>
              </a:rPr>
              <a:t>READ-OUT  network reach</a:t>
            </a:r>
          </a:p>
        </p:txBody>
      </p:sp>
    </p:spTree>
    <p:extLst>
      <p:ext uri="{BB962C8B-B14F-4D97-AF65-F5344CB8AC3E}">
        <p14:creationId xmlns:p14="http://schemas.microsoft.com/office/powerpoint/2010/main" val="212452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8364A5-291E-D019-8D6A-1A02A1CE66B6}"/>
              </a:ext>
            </a:extLst>
          </p:cNvPr>
          <p:cNvSpPr>
            <a:spLocks noGrp="1"/>
          </p:cNvSpPr>
          <p:nvPr>
            <p:ph type="title"/>
          </p:nvPr>
        </p:nvSpPr>
        <p:spPr>
          <a:xfrm>
            <a:off x="363894" y="471284"/>
            <a:ext cx="11828106" cy="1325563"/>
          </a:xfrm>
        </p:spPr>
        <p:txBody>
          <a:bodyPr/>
          <a:lstStyle/>
          <a:p>
            <a:r>
              <a:rPr lang="en-GB" sz="3200" b="1" dirty="0">
                <a:latin typeface="+mn-lt"/>
              </a:rPr>
              <a:t>READ-OUT: Partnering with People With Lived Experience</a:t>
            </a:r>
            <a:br>
              <a:rPr lang="en-GB" sz="3600" b="1" dirty="0">
                <a:latin typeface="+mn-lt"/>
              </a:rPr>
            </a:br>
            <a:endParaRPr lang="en-GB" sz="2800" i="1" dirty="0">
              <a:latin typeface="+mn-lt"/>
            </a:endParaRPr>
          </a:p>
        </p:txBody>
      </p:sp>
      <p:sp>
        <p:nvSpPr>
          <p:cNvPr id="5" name="Content Placeholder 4">
            <a:extLst>
              <a:ext uri="{FF2B5EF4-FFF2-40B4-BE49-F238E27FC236}">
                <a16:creationId xmlns:a16="http://schemas.microsoft.com/office/drawing/2014/main" id="{170263E2-FA57-77CE-2AAB-B6C4D9215E78}"/>
              </a:ext>
            </a:extLst>
          </p:cNvPr>
          <p:cNvSpPr>
            <a:spLocks noGrp="1"/>
          </p:cNvSpPr>
          <p:nvPr>
            <p:ph idx="1"/>
          </p:nvPr>
        </p:nvSpPr>
        <p:spPr>
          <a:xfrm>
            <a:off x="420756" y="1482213"/>
            <a:ext cx="11518440" cy="5173229"/>
          </a:xfrm>
        </p:spPr>
        <p:txBody>
          <a:bodyPr>
            <a:normAutofit/>
          </a:bodyPr>
          <a:lstStyle/>
          <a:p>
            <a:r>
              <a:rPr lang="en-GB" sz="2400" b="1" dirty="0">
                <a:solidFill>
                  <a:srgbClr val="0070C0"/>
                </a:solidFill>
              </a:rPr>
              <a:t>In design:</a:t>
            </a:r>
          </a:p>
          <a:p>
            <a:pPr marL="342900" indent="-342900">
              <a:buFont typeface="Arial" panose="020B0604020202020204" pitchFamily="34" charset="0"/>
              <a:buChar char="•"/>
            </a:pPr>
            <a:r>
              <a:rPr lang="en-GB" sz="2400" dirty="0"/>
              <a:t>Specialist group for PPIE (Patient and Public Involvement and Engagement), additional representatives from 10 strategically diverse PPIE groups allowing high level input</a:t>
            </a:r>
          </a:p>
          <a:p>
            <a:pPr marL="342900" indent="-342900">
              <a:buFont typeface="Arial" panose="020B0604020202020204" pitchFamily="34" charset="0"/>
              <a:buChar char="•"/>
            </a:pPr>
            <a:r>
              <a:rPr lang="en-GB" sz="2400" i="1" dirty="0">
                <a:solidFill>
                  <a:srgbClr val="0070C0"/>
                </a:solidFill>
              </a:rPr>
              <a:t>“A blood biomarker test for dementia, and ideally to identify the sub-type of dementia, would be a great diagnostic breakthrough…”</a:t>
            </a:r>
          </a:p>
          <a:p>
            <a:endParaRPr lang="en-GB" sz="2400" dirty="0"/>
          </a:p>
          <a:p>
            <a:r>
              <a:rPr lang="en-GB" sz="2400" b="1" dirty="0">
                <a:solidFill>
                  <a:srgbClr val="0070C0"/>
                </a:solidFill>
              </a:rPr>
              <a:t>In operation:</a:t>
            </a:r>
          </a:p>
          <a:p>
            <a:pPr marL="342900" indent="-342900">
              <a:buFont typeface="Arial" panose="020B0604020202020204" pitchFamily="34" charset="0"/>
              <a:buChar char="•"/>
            </a:pPr>
            <a:r>
              <a:rPr lang="en-GB" sz="2400" dirty="0"/>
              <a:t>Co-production and impact assessment involving under-served communities</a:t>
            </a:r>
          </a:p>
          <a:p>
            <a:pPr marL="342900" indent="-342900">
              <a:buFont typeface="Arial" panose="020B0604020202020204" pitchFamily="34" charset="0"/>
              <a:buChar char="•"/>
            </a:pPr>
            <a:r>
              <a:rPr lang="en-GB" sz="2400" dirty="0"/>
              <a:t>Includes defining utility, trade off false positive/negative, mode of delivery </a:t>
            </a:r>
          </a:p>
          <a:p>
            <a:pPr marL="342900" indent="-342900">
              <a:buFont typeface="Arial" panose="020B0604020202020204" pitchFamily="34" charset="0"/>
              <a:buChar char="•"/>
            </a:pPr>
            <a:r>
              <a:rPr lang="en-GB" sz="2400" dirty="0"/>
              <a:t>Mixed methods analysis to optimise communicating complex results</a:t>
            </a:r>
          </a:p>
          <a:p>
            <a:endParaRPr lang="en-GB" dirty="0"/>
          </a:p>
          <a:p>
            <a:endParaRPr lang="en-GB" dirty="0"/>
          </a:p>
        </p:txBody>
      </p:sp>
    </p:spTree>
    <p:extLst>
      <p:ext uri="{BB962C8B-B14F-4D97-AF65-F5344CB8AC3E}">
        <p14:creationId xmlns:p14="http://schemas.microsoft.com/office/powerpoint/2010/main" val="2053793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3C8D-5635-8DAB-2980-344B8E5C1E54}"/>
              </a:ext>
            </a:extLst>
          </p:cNvPr>
          <p:cNvSpPr>
            <a:spLocks noGrp="1"/>
          </p:cNvSpPr>
          <p:nvPr>
            <p:ph type="title"/>
          </p:nvPr>
        </p:nvSpPr>
        <p:spPr>
          <a:xfrm>
            <a:off x="331283" y="391713"/>
            <a:ext cx="11167533" cy="423862"/>
          </a:xfrm>
        </p:spPr>
        <p:txBody>
          <a:bodyPr>
            <a:normAutofit fontScale="90000"/>
          </a:bodyPr>
          <a:lstStyle/>
          <a:p>
            <a:r>
              <a:rPr lang="en-GB" sz="3200" b="1" dirty="0">
                <a:latin typeface="+mn-lt"/>
              </a:rPr>
              <a:t>READ-OUT: Network &amp; Recruitment</a:t>
            </a:r>
          </a:p>
        </p:txBody>
      </p:sp>
      <p:sp>
        <p:nvSpPr>
          <p:cNvPr id="3" name="Content Placeholder 2">
            <a:extLst>
              <a:ext uri="{FF2B5EF4-FFF2-40B4-BE49-F238E27FC236}">
                <a16:creationId xmlns:a16="http://schemas.microsoft.com/office/drawing/2014/main" id="{0C358303-8D22-6CDF-3CE4-B9B38338B078}"/>
              </a:ext>
            </a:extLst>
          </p:cNvPr>
          <p:cNvSpPr>
            <a:spLocks noGrp="1"/>
          </p:cNvSpPr>
          <p:nvPr>
            <p:ph idx="1"/>
          </p:nvPr>
        </p:nvSpPr>
        <p:spPr>
          <a:xfrm>
            <a:off x="226625" y="656918"/>
            <a:ext cx="11738750" cy="5191483"/>
          </a:xfrm>
        </p:spPr>
        <p:txBody>
          <a:bodyPr>
            <a:normAutofit fontScale="85000" lnSpcReduction="20000"/>
          </a:bodyPr>
          <a:lstStyle/>
          <a:p>
            <a:endParaRPr lang="en-GB" b="1" dirty="0"/>
          </a:p>
          <a:p>
            <a:pPr marL="285750" indent="-285750">
              <a:buFont typeface="Arial" panose="020B0604020202020204" pitchFamily="34" charset="0"/>
              <a:buChar char="•"/>
            </a:pPr>
            <a:endParaRPr lang="en-GB" sz="2400" b="1" dirty="0">
              <a:solidFill>
                <a:srgbClr val="0070C0"/>
              </a:solidFill>
            </a:endParaRPr>
          </a:p>
          <a:p>
            <a:pPr marL="285750" indent="-285750">
              <a:buFont typeface="Arial" panose="020B0604020202020204" pitchFamily="34" charset="0"/>
              <a:buChar char="•"/>
            </a:pPr>
            <a:r>
              <a:rPr lang="en-GB" sz="3100" b="1" dirty="0">
                <a:solidFill>
                  <a:srgbClr val="0070C0"/>
                </a:solidFill>
              </a:rPr>
              <a:t>Accuracy/sensitivity in under-represented </a:t>
            </a:r>
            <a:r>
              <a:rPr lang="en-GB" sz="3100" dirty="0">
                <a:solidFill>
                  <a:schemeClr val="tx1"/>
                </a:solidFill>
              </a:rPr>
              <a:t>-</a:t>
            </a:r>
            <a:r>
              <a:rPr lang="en-GB" sz="3100" b="1" dirty="0">
                <a:solidFill>
                  <a:srgbClr val="0070C0"/>
                </a:solidFill>
              </a:rPr>
              <a:t> </a:t>
            </a:r>
            <a:r>
              <a:rPr lang="en-GB" sz="3100" dirty="0">
                <a:solidFill>
                  <a:schemeClr val="tx1"/>
                </a:solidFill>
              </a:rPr>
              <a:t>min</a:t>
            </a:r>
            <a:r>
              <a:rPr lang="en-GB" sz="3100" b="1" dirty="0">
                <a:solidFill>
                  <a:srgbClr val="0070C0"/>
                </a:solidFill>
              </a:rPr>
              <a:t> </a:t>
            </a:r>
            <a:r>
              <a:rPr lang="en-GB" sz="3100" dirty="0"/>
              <a:t>30% recruitment based on ethnicity &amp; comorbidity, 10% “not yet engaged”</a:t>
            </a:r>
          </a:p>
          <a:p>
            <a:pPr marL="285750" indent="-285750">
              <a:buFont typeface="Arial" panose="020B0604020202020204" pitchFamily="34" charset="0"/>
              <a:buChar char="•"/>
            </a:pPr>
            <a:endParaRPr lang="en-GB" sz="3100" dirty="0"/>
          </a:p>
          <a:p>
            <a:pPr marL="285750" indent="-285750">
              <a:buFont typeface="Arial" panose="020B0604020202020204" pitchFamily="34" charset="0"/>
              <a:buChar char="•"/>
            </a:pPr>
            <a:r>
              <a:rPr lang="en-GB" sz="3100" b="1" dirty="0">
                <a:solidFill>
                  <a:srgbClr val="0070C0"/>
                </a:solidFill>
              </a:rPr>
              <a:t>Prioritise sites</a:t>
            </a:r>
            <a:r>
              <a:rPr lang="en-GB" sz="3100" dirty="0">
                <a:solidFill>
                  <a:schemeClr val="tx1"/>
                </a:solidFill>
              </a:rPr>
              <a:t> based on population</a:t>
            </a:r>
          </a:p>
          <a:p>
            <a:pPr marL="285750" indent="-285750">
              <a:buFont typeface="Arial" panose="020B0604020202020204" pitchFamily="34" charset="0"/>
              <a:buChar char="•"/>
            </a:pPr>
            <a:endParaRPr lang="en-GB" sz="3100" dirty="0">
              <a:solidFill>
                <a:schemeClr val="tx1"/>
              </a:solidFill>
            </a:endParaRPr>
          </a:p>
          <a:p>
            <a:pPr marL="285750" indent="-285750">
              <a:buFont typeface="Arial" panose="020B0604020202020204" pitchFamily="34" charset="0"/>
              <a:buChar char="•"/>
            </a:pPr>
            <a:r>
              <a:rPr lang="en-GB" sz="3100" dirty="0">
                <a:solidFill>
                  <a:schemeClr val="tx1"/>
                </a:solidFill>
              </a:rPr>
              <a:t>Use</a:t>
            </a:r>
            <a:r>
              <a:rPr lang="en-GB" sz="3100" b="1" dirty="0">
                <a:solidFill>
                  <a:srgbClr val="0070C0"/>
                </a:solidFill>
              </a:rPr>
              <a:t> recruitment procedures</a:t>
            </a:r>
            <a:r>
              <a:rPr lang="en-GB" sz="3100" dirty="0"/>
              <a:t> effective in GAP Inclusive Research Initiative</a:t>
            </a:r>
          </a:p>
          <a:p>
            <a:pPr marL="285750" indent="-285750">
              <a:buFont typeface="Arial" panose="020B0604020202020204" pitchFamily="34" charset="0"/>
              <a:buChar char="•"/>
            </a:pPr>
            <a:endParaRPr lang="en-GB" sz="3100" dirty="0"/>
          </a:p>
          <a:p>
            <a:pPr marL="727075" indent="-457200">
              <a:buFont typeface="Wingdings" panose="05000000000000000000" pitchFamily="2" charset="2"/>
              <a:buChar char="ü"/>
            </a:pPr>
            <a:r>
              <a:rPr lang="en-GB" sz="3100" dirty="0"/>
              <a:t>Involve ‘Community Connectors’</a:t>
            </a:r>
          </a:p>
          <a:p>
            <a:pPr marL="727075" indent="-457200">
              <a:buFont typeface="Wingdings" panose="05000000000000000000" pitchFamily="2" charset="2"/>
              <a:buChar char="ü"/>
            </a:pPr>
            <a:r>
              <a:rPr lang="en-GB" sz="3100" dirty="0"/>
              <a:t>Engage community partners - government/faith/organisations/media</a:t>
            </a:r>
          </a:p>
          <a:p>
            <a:pPr marL="727075" indent="-457200">
              <a:buFont typeface="Wingdings" panose="05000000000000000000" pitchFamily="2" charset="2"/>
              <a:buChar char="ü"/>
            </a:pPr>
            <a:r>
              <a:rPr lang="en-GB" sz="3100" dirty="0"/>
              <a:t>Utilise local services and research buses</a:t>
            </a:r>
          </a:p>
          <a:p>
            <a:pPr marL="727075" indent="-457200">
              <a:buFont typeface="Wingdings" panose="05000000000000000000" pitchFamily="2" charset="2"/>
              <a:buChar char="ü"/>
            </a:pPr>
            <a:r>
              <a:rPr lang="en-GB" sz="3100" dirty="0"/>
              <a:t>Personalise communication and brain health</a:t>
            </a:r>
          </a:p>
          <a:p>
            <a:pPr marL="285750" indent="-285750">
              <a:buFont typeface="Arial" panose="020B0604020202020204" pitchFamily="34" charset="0"/>
              <a:buChar char="•"/>
            </a:pPr>
            <a:endParaRPr lang="en-GB" sz="3100" dirty="0"/>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35865368-22CB-365D-76D2-D3F2C6AC8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3511" y="4975251"/>
            <a:ext cx="4165177" cy="873150"/>
          </a:xfrm>
          <a:prstGeom prst="rect">
            <a:avLst/>
          </a:prstGeom>
        </p:spPr>
      </p:pic>
    </p:spTree>
    <p:extLst>
      <p:ext uri="{BB962C8B-B14F-4D97-AF65-F5344CB8AC3E}">
        <p14:creationId xmlns:p14="http://schemas.microsoft.com/office/powerpoint/2010/main" val="3094893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7EB1B8-BE37-6367-272F-740E58C555AF}"/>
              </a:ext>
            </a:extLst>
          </p:cNvPr>
          <p:cNvSpPr txBox="1"/>
          <p:nvPr/>
        </p:nvSpPr>
        <p:spPr>
          <a:xfrm>
            <a:off x="237991" y="1474619"/>
            <a:ext cx="12148457" cy="390876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Easy-to-use in clinic for big questions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Is there Alzheimer’s disease?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Is there neurodegeneration or dementia pathology?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Is the likely prognosis rapid or slow?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70C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Accurate, high positive and negative predictive value</a:t>
            </a:r>
            <a:endParaRPr kumimoji="0" lang="en-GB" sz="2800" b="1" i="0" u="none" strike="noStrike" kern="1200" cap="none" spc="0" normalizeH="0" baseline="0" noProof="0" dirty="0">
              <a:ln>
                <a:noFill/>
              </a:ln>
              <a:solidFill>
                <a:srgbClr val="0070C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Single biomarker? - pTau217 </a:t>
            </a:r>
            <a:r>
              <a:rPr kumimoji="0" lang="en-GB" sz="2400" b="0" i="0" u="none" strike="noStrike" kern="1200" cap="none" spc="0" normalizeH="0" baseline="0" noProof="0" dirty="0">
                <a:ln>
                  <a:noFill/>
                </a:ln>
                <a:solidFill>
                  <a:prstClr val="black"/>
                </a:solidFill>
                <a:effectLst/>
                <a:uLnTx/>
                <a:uFillTx/>
                <a:latin typeface="Calibri"/>
                <a:ea typeface="+mn-ea"/>
                <a:cs typeface="+mn-cs"/>
              </a:rPr>
              <a:t>blood sugar in diabetes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Small set of biomarkers? - pTau217, </a:t>
            </a:r>
            <a:r>
              <a:rPr kumimoji="0" lang="en-GB" sz="2400" b="1" i="0" u="none" strike="noStrike" kern="1200" cap="none" spc="0" normalizeH="0" baseline="0" noProof="0" dirty="0" err="1">
                <a:ln>
                  <a:noFill/>
                </a:ln>
                <a:solidFill>
                  <a:srgbClr val="0070C0"/>
                </a:solidFill>
                <a:effectLst/>
                <a:uLnTx/>
                <a:uFillTx/>
                <a:latin typeface="Calibri"/>
                <a:ea typeface="+mn-ea"/>
                <a:cs typeface="+mn-cs"/>
              </a:rPr>
              <a:t>NfL</a:t>
            </a:r>
            <a:r>
              <a:rPr kumimoji="0" lang="en-GB" sz="2400" b="1" i="0" u="none" strike="noStrike" kern="1200" cap="none" spc="0" normalizeH="0" baseline="0" noProof="0" dirty="0">
                <a:ln>
                  <a:noFill/>
                </a:ln>
                <a:solidFill>
                  <a:srgbClr val="0070C0"/>
                </a:solidFill>
                <a:effectLst/>
                <a:uLnTx/>
                <a:uFillTx/>
                <a:latin typeface="Calibri"/>
                <a:ea typeface="+mn-ea"/>
                <a:cs typeface="+mn-cs"/>
              </a:rPr>
              <a:t>, GFAP, AB </a:t>
            </a:r>
            <a:r>
              <a:rPr kumimoji="0" lang="en-GB" sz="2400" b="0" i="0" u="none" strike="noStrike" kern="1200" cap="none" spc="0" normalizeH="0" baseline="0" noProof="0" dirty="0">
                <a:ln>
                  <a:noFill/>
                </a:ln>
                <a:solidFill>
                  <a:prstClr val="black"/>
                </a:solidFill>
                <a:effectLst/>
                <a:uLnTx/>
                <a:uFillTx/>
                <a:latin typeface="Calibri"/>
                <a:ea typeface="+mn-ea"/>
                <a:cs typeface="+mn-cs"/>
              </a:rPr>
              <a:t>current CSF markers, or lipids profile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Simple biomarkers plus clinical? - pTau217+age+comordidity </a:t>
            </a:r>
            <a:r>
              <a:rPr kumimoji="0" lang="en-GB" sz="2400" b="0" i="0" u="none" strike="noStrike" kern="1200" cap="none" spc="0" normalizeH="0" baseline="0" noProof="0" dirty="0">
                <a:ln>
                  <a:noFill/>
                </a:ln>
                <a:solidFill>
                  <a:prstClr val="black"/>
                </a:solidFill>
                <a:effectLst/>
                <a:uLnTx/>
                <a:uFillTx/>
                <a:latin typeface="Calibri"/>
                <a:ea typeface="+mn-ea"/>
                <a:cs typeface="+mn-cs"/>
              </a:rPr>
              <a:t> cf. “ABCD” stroke risk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Multivariate profiling? - BBM panel and demographics. </a:t>
            </a:r>
            <a:r>
              <a:rPr kumimoji="0" lang="en-GB" sz="2400" b="0" i="0" u="none" strike="noStrike" kern="1200" cap="none" spc="0" normalizeH="0" baseline="0" noProof="0" dirty="0">
                <a:ln>
                  <a:noFill/>
                </a:ln>
                <a:solidFill>
                  <a:prstClr val="black"/>
                </a:solidFill>
                <a:effectLst/>
                <a:uLnTx/>
                <a:uFillTx/>
                <a:latin typeface="Calibri"/>
                <a:ea typeface="+mn-ea"/>
                <a:cs typeface="+mn-cs"/>
              </a:rPr>
              <a:t> AI-diagnostic algorithm</a:t>
            </a:r>
          </a:p>
        </p:txBody>
      </p:sp>
      <p:sp>
        <p:nvSpPr>
          <p:cNvPr id="10" name="TextBox 9">
            <a:extLst>
              <a:ext uri="{FF2B5EF4-FFF2-40B4-BE49-F238E27FC236}">
                <a16:creationId xmlns:a16="http://schemas.microsoft.com/office/drawing/2014/main" id="{25BC5879-F20E-8C24-73AE-B9133A80F07F}"/>
              </a:ext>
            </a:extLst>
          </p:cNvPr>
          <p:cNvSpPr txBox="1"/>
          <p:nvPr/>
        </p:nvSpPr>
        <p:spPr>
          <a:xfrm>
            <a:off x="316050" y="461409"/>
            <a:ext cx="106842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READ-OUT: Which is the best biomarker(s)?</a:t>
            </a:r>
          </a:p>
        </p:txBody>
      </p:sp>
    </p:spTree>
    <p:extLst>
      <p:ext uri="{BB962C8B-B14F-4D97-AF65-F5344CB8AC3E}">
        <p14:creationId xmlns:p14="http://schemas.microsoft.com/office/powerpoint/2010/main" val="4220407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C920CC-AA98-C558-02AC-A46A18A186AD}"/>
              </a:ext>
            </a:extLst>
          </p:cNvPr>
          <p:cNvSpPr>
            <a:spLocks noGrp="1"/>
          </p:cNvSpPr>
          <p:nvPr>
            <p:ph type="title"/>
          </p:nvPr>
        </p:nvSpPr>
        <p:spPr>
          <a:xfrm>
            <a:off x="756663" y="593837"/>
            <a:ext cx="4316506" cy="1325563"/>
          </a:xfrm>
        </p:spPr>
        <p:txBody>
          <a:bodyPr>
            <a:normAutofit fontScale="90000"/>
          </a:bodyPr>
          <a:lstStyle/>
          <a:p>
            <a:r>
              <a:rPr lang="en-GB" sz="3600" b="1" dirty="0">
                <a:latin typeface="+mn-lt"/>
              </a:rPr>
              <a:t>READ-OUT:</a:t>
            </a:r>
            <a:br>
              <a:rPr lang="en-GB" sz="3600" b="1" dirty="0">
                <a:latin typeface="+mn-lt"/>
              </a:rPr>
            </a:br>
            <a:r>
              <a:rPr lang="en-GB" sz="3600" b="1" dirty="0">
                <a:latin typeface="+mn-lt"/>
              </a:rPr>
              <a:t>Observational study</a:t>
            </a:r>
            <a:br>
              <a:rPr lang="en-GB" sz="3600" b="1" dirty="0">
                <a:latin typeface="+mn-lt"/>
              </a:rPr>
            </a:br>
            <a:br>
              <a:rPr lang="en-GB" sz="3600" b="1" dirty="0">
                <a:latin typeface="+mn-lt"/>
              </a:rPr>
            </a:br>
            <a:endParaRPr lang="en-GB" sz="2000" b="1" dirty="0">
              <a:latin typeface="+mn-lt"/>
            </a:endParaRPr>
          </a:p>
        </p:txBody>
      </p:sp>
      <p:sp>
        <p:nvSpPr>
          <p:cNvPr id="2" name="TextBox 1">
            <a:extLst>
              <a:ext uri="{FF2B5EF4-FFF2-40B4-BE49-F238E27FC236}">
                <a16:creationId xmlns:a16="http://schemas.microsoft.com/office/drawing/2014/main" id="{E5F569B7-9FC7-E8C9-5155-2F5475EA704B}"/>
              </a:ext>
            </a:extLst>
          </p:cNvPr>
          <p:cNvSpPr txBox="1"/>
          <p:nvPr/>
        </p:nvSpPr>
        <p:spPr>
          <a:xfrm>
            <a:off x="9569778" y="354387"/>
            <a:ext cx="103694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847EC5E-97B5-5170-5508-4A0825093D51}"/>
              </a:ext>
            </a:extLst>
          </p:cNvPr>
          <p:cNvSpPr txBox="1"/>
          <p:nvPr/>
        </p:nvSpPr>
        <p:spPr>
          <a:xfrm>
            <a:off x="787463" y="2507407"/>
            <a:ext cx="400847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N=3165;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Diverse subgroups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Delivery mode and retest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70C0"/>
                </a:solidFill>
                <a:effectLst/>
                <a:uLnTx/>
                <a:uFillTx/>
                <a:latin typeface="Calibri" panose="020F0502020204030204"/>
                <a:ea typeface="+mn-ea"/>
                <a:cs typeface="+mn-cs"/>
              </a:rPr>
              <a:t>Best BBM performance for patients and healthcare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724525" y="349839"/>
            <a:ext cx="3486150"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Main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Diagnosis and prognosis </a:t>
            </a:r>
          </a:p>
        </p:txBody>
      </p:sp>
      <p:sp>
        <p:nvSpPr>
          <p:cNvPr id="7" name="Rectangle 6"/>
          <p:cNvSpPr/>
          <p:nvPr/>
        </p:nvSpPr>
        <p:spPr>
          <a:xfrm>
            <a:off x="9703026" y="347481"/>
            <a:ext cx="1691352" cy="4927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Sub- study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Test-retest reliability</a:t>
            </a:r>
          </a:p>
        </p:txBody>
      </p:sp>
      <p:sp>
        <p:nvSpPr>
          <p:cNvPr id="8" name="Rectangle 7"/>
          <p:cNvSpPr/>
          <p:nvPr/>
        </p:nvSpPr>
        <p:spPr>
          <a:xfrm>
            <a:off x="9713541" y="1560102"/>
            <a:ext cx="1691352" cy="4927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Sub- study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Blood spot assay</a:t>
            </a:r>
          </a:p>
        </p:txBody>
      </p:sp>
      <p:sp>
        <p:nvSpPr>
          <p:cNvPr id="9" name="Rectangle 8"/>
          <p:cNvSpPr/>
          <p:nvPr/>
        </p:nvSpPr>
        <p:spPr>
          <a:xfrm>
            <a:off x="9713541" y="960026"/>
            <a:ext cx="1691352" cy="4927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Sub- study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Processing delays</a:t>
            </a:r>
          </a:p>
        </p:txBody>
      </p:sp>
      <p:sp>
        <p:nvSpPr>
          <p:cNvPr id="10" name="Rectangle 9"/>
          <p:cNvSpPr/>
          <p:nvPr/>
        </p:nvSpPr>
        <p:spPr>
          <a:xfrm>
            <a:off x="5716950" y="1264239"/>
            <a:ext cx="895737"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Tier 1</a:t>
            </a:r>
          </a:p>
        </p:txBody>
      </p:sp>
      <p:sp>
        <p:nvSpPr>
          <p:cNvPr id="11" name="Rectangle 10"/>
          <p:cNvSpPr/>
          <p:nvPr/>
        </p:nvSpPr>
        <p:spPr>
          <a:xfrm>
            <a:off x="8282819" y="1264239"/>
            <a:ext cx="895737" cy="66675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Tier 3</a:t>
            </a:r>
          </a:p>
        </p:txBody>
      </p:sp>
      <p:sp>
        <p:nvSpPr>
          <p:cNvPr id="12" name="Rectangle 11"/>
          <p:cNvSpPr/>
          <p:nvPr/>
        </p:nvSpPr>
        <p:spPr>
          <a:xfrm>
            <a:off x="7019662" y="1264239"/>
            <a:ext cx="895737"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Tier 2</a:t>
            </a:r>
          </a:p>
        </p:txBody>
      </p:sp>
      <p:sp>
        <p:nvSpPr>
          <p:cNvPr id="13" name="Rectangle 12"/>
          <p:cNvSpPr/>
          <p:nvPr/>
        </p:nvSpPr>
        <p:spPr>
          <a:xfrm>
            <a:off x="5716950" y="2498038"/>
            <a:ext cx="1064452"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Singular</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(standalone)</a:t>
            </a:r>
          </a:p>
        </p:txBody>
      </p:sp>
      <p:sp>
        <p:nvSpPr>
          <p:cNvPr id="14" name="Rectangle 13"/>
          <p:cNvSpPr/>
          <p:nvPr/>
        </p:nvSpPr>
        <p:spPr>
          <a:xfrm>
            <a:off x="8108834" y="2498038"/>
            <a:ext cx="1064452"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Integrated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(clinical, age, ethnicity) </a:t>
            </a:r>
          </a:p>
        </p:txBody>
      </p:sp>
      <p:sp>
        <p:nvSpPr>
          <p:cNvPr id="15" name="Rectangle 14"/>
          <p:cNvSpPr/>
          <p:nvPr/>
        </p:nvSpPr>
        <p:spPr>
          <a:xfrm>
            <a:off x="6910566" y="2498038"/>
            <a:ext cx="1064452"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Combined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(multivariate) </a:t>
            </a:r>
          </a:p>
        </p:txBody>
      </p:sp>
      <p:sp>
        <p:nvSpPr>
          <p:cNvPr id="16" name="Rounded Rectangle 15"/>
          <p:cNvSpPr/>
          <p:nvPr/>
        </p:nvSpPr>
        <p:spPr>
          <a:xfrm>
            <a:off x="5716950" y="3629025"/>
            <a:ext cx="3493725" cy="8953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Blood Biomarker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7" name="Rounded Rectangle 16"/>
          <p:cNvSpPr/>
          <p:nvPr/>
        </p:nvSpPr>
        <p:spPr>
          <a:xfrm>
            <a:off x="5772514" y="3943349"/>
            <a:ext cx="1138052" cy="50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Accuracy</a:t>
            </a:r>
          </a:p>
        </p:txBody>
      </p:sp>
      <p:sp>
        <p:nvSpPr>
          <p:cNvPr id="18" name="Rounded Rectangle 17"/>
          <p:cNvSpPr/>
          <p:nvPr/>
        </p:nvSpPr>
        <p:spPr>
          <a:xfrm>
            <a:off x="6995547" y="3943350"/>
            <a:ext cx="979471" cy="50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PPV, NPV</a:t>
            </a:r>
          </a:p>
        </p:txBody>
      </p:sp>
      <p:sp>
        <p:nvSpPr>
          <p:cNvPr id="19" name="Rounded Rectangle 18"/>
          <p:cNvSpPr/>
          <p:nvPr/>
        </p:nvSpPr>
        <p:spPr>
          <a:xfrm>
            <a:off x="8072970" y="3943350"/>
            <a:ext cx="1100316" cy="50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Sensitive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Specific</a:t>
            </a:r>
          </a:p>
        </p:txBody>
      </p:sp>
      <p:sp>
        <p:nvSpPr>
          <p:cNvPr id="20" name="Rounded Rectangle 19"/>
          <p:cNvSpPr/>
          <p:nvPr/>
        </p:nvSpPr>
        <p:spPr>
          <a:xfrm>
            <a:off x="5986130" y="5034274"/>
            <a:ext cx="1499152" cy="495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PPIE input </a:t>
            </a:r>
          </a:p>
        </p:txBody>
      </p:sp>
      <p:sp>
        <p:nvSpPr>
          <p:cNvPr id="22" name="Rounded Rectangle 21"/>
          <p:cNvSpPr/>
          <p:nvPr/>
        </p:nvSpPr>
        <p:spPr>
          <a:xfrm>
            <a:off x="7548985" y="5036139"/>
            <a:ext cx="1432027" cy="50482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ICB  input</a:t>
            </a:r>
          </a:p>
        </p:txBody>
      </p:sp>
      <p:sp>
        <p:nvSpPr>
          <p:cNvPr id="23" name="Rounded Rectangle 22"/>
          <p:cNvSpPr/>
          <p:nvPr/>
        </p:nvSpPr>
        <p:spPr>
          <a:xfrm>
            <a:off x="9474868" y="2579000"/>
            <a:ext cx="2187079" cy="50482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 x Validation</a:t>
            </a:r>
          </a:p>
        </p:txBody>
      </p:sp>
      <p:cxnSp>
        <p:nvCxnSpPr>
          <p:cNvPr id="25" name="Straight Connector 24"/>
          <p:cNvCxnSpPr>
            <a:stCxn id="6" idx="2"/>
            <a:endCxn id="10" idx="0"/>
          </p:cNvCxnSpPr>
          <p:nvPr/>
        </p:nvCxnSpPr>
        <p:spPr>
          <a:xfrm flipH="1">
            <a:off x="6164819" y="1016589"/>
            <a:ext cx="1302781" cy="2476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6" idx="2"/>
            <a:endCxn id="12" idx="0"/>
          </p:cNvCxnSpPr>
          <p:nvPr/>
        </p:nvCxnSpPr>
        <p:spPr>
          <a:xfrm flipH="1">
            <a:off x="7467531" y="1016589"/>
            <a:ext cx="69" cy="2476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1" idx="0"/>
          </p:cNvCxnSpPr>
          <p:nvPr/>
        </p:nvCxnSpPr>
        <p:spPr>
          <a:xfrm>
            <a:off x="7467600" y="1016589"/>
            <a:ext cx="1263088" cy="2476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Down Arrow 35"/>
          <p:cNvSpPr/>
          <p:nvPr/>
        </p:nvSpPr>
        <p:spPr>
          <a:xfrm>
            <a:off x="6164819" y="1928403"/>
            <a:ext cx="169306" cy="569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p:cNvSpPr/>
          <p:nvPr/>
        </p:nvSpPr>
        <p:spPr>
          <a:xfrm>
            <a:off x="7358139" y="1928403"/>
            <a:ext cx="169306" cy="569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p:cNvSpPr/>
          <p:nvPr/>
        </p:nvSpPr>
        <p:spPr>
          <a:xfrm>
            <a:off x="6147476" y="3162202"/>
            <a:ext cx="177216" cy="466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7383720" y="3148074"/>
            <a:ext cx="177216" cy="466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p:cNvSpPr/>
          <p:nvPr/>
        </p:nvSpPr>
        <p:spPr>
          <a:xfrm>
            <a:off x="8565544" y="3167013"/>
            <a:ext cx="177216" cy="466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p:cNvSpPr/>
          <p:nvPr/>
        </p:nvSpPr>
        <p:spPr>
          <a:xfrm flipV="1">
            <a:off x="6887937" y="4541090"/>
            <a:ext cx="154282" cy="4976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p:cNvSpPr/>
          <p:nvPr/>
        </p:nvSpPr>
        <p:spPr>
          <a:xfrm flipV="1">
            <a:off x="7982926" y="4538503"/>
            <a:ext cx="154282" cy="4976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Bent Arrow 42"/>
          <p:cNvSpPr/>
          <p:nvPr/>
        </p:nvSpPr>
        <p:spPr>
          <a:xfrm rot="10800000">
            <a:off x="6334125" y="3083825"/>
            <a:ext cx="4224894" cy="344260"/>
          </a:xfrm>
          <a:prstGeom prst="bentArrow">
            <a:avLst>
              <a:gd name="adj1" fmla="val 18764"/>
              <a:gd name="adj2" fmla="val 9382"/>
              <a:gd name="adj3" fmla="val 11985"/>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45"/>
          <p:cNvSpPr/>
          <p:nvPr/>
        </p:nvSpPr>
        <p:spPr>
          <a:xfrm>
            <a:off x="9903090" y="3629025"/>
            <a:ext cx="1475098" cy="981892"/>
          </a:xfrm>
          <a:prstGeom prst="ellipse">
            <a:avLst/>
          </a:prstGeom>
          <a:solidFill>
            <a:srgbClr val="FD83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Clinical Trial selection </a:t>
            </a:r>
          </a:p>
        </p:txBody>
      </p:sp>
      <p:sp>
        <p:nvSpPr>
          <p:cNvPr id="47" name="Down Arrow 46"/>
          <p:cNvSpPr/>
          <p:nvPr/>
        </p:nvSpPr>
        <p:spPr>
          <a:xfrm rot="5400000" flipV="1">
            <a:off x="9407197" y="3746827"/>
            <a:ext cx="194659" cy="58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p:cNvSpPr/>
          <p:nvPr/>
        </p:nvSpPr>
        <p:spPr>
          <a:xfrm>
            <a:off x="8579544" y="2178639"/>
            <a:ext cx="163216" cy="3287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Bent Arrow 48"/>
          <p:cNvSpPr/>
          <p:nvPr/>
        </p:nvSpPr>
        <p:spPr>
          <a:xfrm rot="10800000" flipH="1">
            <a:off x="6236085" y="1921620"/>
            <a:ext cx="2413218" cy="323693"/>
          </a:xfrm>
          <a:prstGeom prst="bentArrow">
            <a:avLst>
              <a:gd name="adj1" fmla="val 18764"/>
              <a:gd name="adj2" fmla="val 9382"/>
              <a:gd name="adj3" fmla="val 11985"/>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150CEFA-9B7D-179A-1E32-9FB6B318B255}"/>
              </a:ext>
            </a:extLst>
          </p:cNvPr>
          <p:cNvSpPr txBox="1"/>
          <p:nvPr/>
        </p:nvSpPr>
        <p:spPr>
          <a:xfrm>
            <a:off x="252465" y="6372879"/>
            <a:ext cx="112756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PPIE - </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Patient and Public Involvement and Engagement, ICB - I</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ntegrated</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Care Board, PPV - positive predictive value, NPV- negative predictive value</a:t>
            </a:r>
          </a:p>
        </p:txBody>
      </p:sp>
    </p:spTree>
    <p:extLst>
      <p:ext uri="{BB962C8B-B14F-4D97-AF65-F5344CB8AC3E}">
        <p14:creationId xmlns:p14="http://schemas.microsoft.com/office/powerpoint/2010/main" val="115352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2" name="Google Shape;522;p53"/>
          <p:cNvSpPr/>
          <p:nvPr/>
        </p:nvSpPr>
        <p:spPr>
          <a:xfrm>
            <a:off x="10019167" y="4459883"/>
            <a:ext cx="2030067" cy="536679"/>
          </a:xfrm>
          <a:custGeom>
            <a:avLst/>
            <a:gdLst/>
            <a:ahLst/>
            <a:cxnLst/>
            <a:rect l="l" t="t" r="r" b="b"/>
            <a:pathLst>
              <a:path w="120000" h="120000" extrusionOk="0">
                <a:moveTo>
                  <a:pt x="0" y="0"/>
                </a:moveTo>
                <a:lnTo>
                  <a:pt x="0" y="72595"/>
                </a:lnTo>
                <a:lnTo>
                  <a:pt x="45540" y="72595"/>
                </a:lnTo>
                <a:lnTo>
                  <a:pt x="45540" y="106527"/>
                </a:lnTo>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3" name="Google Shape;523;p53"/>
          <p:cNvSpPr/>
          <p:nvPr/>
        </p:nvSpPr>
        <p:spPr>
          <a:xfrm>
            <a:off x="9248760" y="4459883"/>
            <a:ext cx="770407" cy="476425"/>
          </a:xfrm>
          <a:custGeom>
            <a:avLst/>
            <a:gdLst/>
            <a:ahLst/>
            <a:cxnLst/>
            <a:rect l="l" t="t" r="r" b="b"/>
            <a:pathLst>
              <a:path w="120000" h="120000" extrusionOk="0">
                <a:moveTo>
                  <a:pt x="120000" y="0"/>
                </a:moveTo>
                <a:lnTo>
                  <a:pt x="120000" y="81776"/>
                </a:lnTo>
                <a:lnTo>
                  <a:pt x="0" y="81776"/>
                </a:lnTo>
                <a:lnTo>
                  <a:pt x="0" y="120000"/>
                </a:lnTo>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4" name="Google Shape;524;p53"/>
          <p:cNvSpPr/>
          <p:nvPr/>
        </p:nvSpPr>
        <p:spPr>
          <a:xfrm>
            <a:off x="7707945" y="4459883"/>
            <a:ext cx="2311221" cy="476425"/>
          </a:xfrm>
          <a:custGeom>
            <a:avLst/>
            <a:gdLst/>
            <a:ahLst/>
            <a:cxnLst/>
            <a:rect l="l" t="t" r="r" b="b"/>
            <a:pathLst>
              <a:path w="120000" h="120000" extrusionOk="0">
                <a:moveTo>
                  <a:pt x="120000" y="0"/>
                </a:moveTo>
                <a:lnTo>
                  <a:pt x="120000" y="81776"/>
                </a:lnTo>
                <a:lnTo>
                  <a:pt x="0" y="81776"/>
                </a:lnTo>
                <a:lnTo>
                  <a:pt x="0" y="120000"/>
                </a:lnTo>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5" name="Google Shape;525;p53"/>
          <p:cNvSpPr/>
          <p:nvPr/>
        </p:nvSpPr>
        <p:spPr>
          <a:xfrm rot="10800000" flipH="1">
            <a:off x="8632996" y="3324225"/>
            <a:ext cx="770407" cy="274048"/>
          </a:xfrm>
          <a:custGeom>
            <a:avLst/>
            <a:gdLst/>
            <a:ahLst/>
            <a:cxnLst/>
            <a:rect l="l" t="t" r="r" b="b"/>
            <a:pathLst>
              <a:path w="120000" h="120000" extrusionOk="0">
                <a:moveTo>
                  <a:pt x="0" y="0"/>
                </a:moveTo>
                <a:lnTo>
                  <a:pt x="0" y="154505"/>
                </a:lnTo>
                <a:lnTo>
                  <a:pt x="120000" y="154505"/>
                </a:lnTo>
                <a:lnTo>
                  <a:pt x="120000" y="226723"/>
                </a:lnTo>
              </a:path>
            </a:pathLst>
          </a:custGeom>
          <a:noFill/>
          <a:ln w="12700" cap="flat" cmpd="sng">
            <a:solidFill>
              <a:srgbClr val="4372C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6" name="Google Shape;526;p53"/>
          <p:cNvSpPr/>
          <p:nvPr/>
        </p:nvSpPr>
        <p:spPr>
          <a:xfrm rot="10800000" flipH="1">
            <a:off x="7862589" y="3324225"/>
            <a:ext cx="770407" cy="274048"/>
          </a:xfrm>
          <a:custGeom>
            <a:avLst/>
            <a:gdLst/>
            <a:ahLst/>
            <a:cxnLst/>
            <a:rect l="l" t="t" r="r" b="b"/>
            <a:pathLst>
              <a:path w="120000" h="120000" extrusionOk="0">
                <a:moveTo>
                  <a:pt x="120000" y="0"/>
                </a:moveTo>
                <a:lnTo>
                  <a:pt x="120000" y="154505"/>
                </a:lnTo>
                <a:lnTo>
                  <a:pt x="0" y="154505"/>
                </a:lnTo>
                <a:lnTo>
                  <a:pt x="0" y="226723"/>
                </a:lnTo>
              </a:path>
            </a:pathLst>
          </a:custGeom>
          <a:noFill/>
          <a:ln w="12700" cap="flat" cmpd="sng">
            <a:solidFill>
              <a:srgbClr val="4372C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8" name="Google Shape;528;p53"/>
          <p:cNvSpPr/>
          <p:nvPr/>
        </p:nvSpPr>
        <p:spPr>
          <a:xfrm>
            <a:off x="7821510" y="256457"/>
            <a:ext cx="1647553"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4"/>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Cluster RCT</a:t>
            </a:r>
          </a:p>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(n = 440 /arm)</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1" name="Google Shape;531;p53"/>
          <p:cNvSpPr/>
          <p:nvPr/>
        </p:nvSpPr>
        <p:spPr>
          <a:xfrm>
            <a:off x="7251022" y="2057266"/>
            <a:ext cx="1260666"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Disclosure 2 weeks</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3" name="Google Shape;533;p53"/>
          <p:cNvSpPr/>
          <p:nvPr/>
        </p:nvSpPr>
        <p:spPr>
          <a:xfrm>
            <a:off x="8808089" y="2057266"/>
            <a:ext cx="1260666"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No disclosure</a:t>
            </a:r>
          </a:p>
        </p:txBody>
      </p:sp>
      <p:sp>
        <p:nvSpPr>
          <p:cNvPr id="536" name="Google Shape;536;p53"/>
          <p:cNvSpPr/>
          <p:nvPr/>
        </p:nvSpPr>
        <p:spPr>
          <a:xfrm>
            <a:off x="7814684" y="3592577"/>
            <a:ext cx="1434075"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1◦ outcome = Participant rated quality of life</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7" name="Google Shape;537;p53"/>
          <p:cNvSpPr/>
          <p:nvPr/>
        </p:nvSpPr>
        <p:spPr>
          <a:xfrm>
            <a:off x="9355499" y="3592577"/>
            <a:ext cx="1434075"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2◦/3◦</a:t>
            </a:r>
            <a:b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outcomes</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9" name="Google Shape;539;p53"/>
          <p:cNvSpPr/>
          <p:nvPr/>
        </p:nvSpPr>
        <p:spPr>
          <a:xfrm>
            <a:off x="5697449" y="5127888"/>
            <a:ext cx="1260666"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Carer quality of life</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1" name="Google Shape;541;p53"/>
          <p:cNvSpPr/>
          <p:nvPr/>
        </p:nvSpPr>
        <p:spPr>
          <a:xfrm>
            <a:off x="7124700" y="5127888"/>
            <a:ext cx="1374230"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Participant and carer acceptability</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3" name="Google Shape;543;p53"/>
          <p:cNvSpPr/>
          <p:nvPr/>
        </p:nvSpPr>
        <p:spPr>
          <a:xfrm>
            <a:off x="8773070" y="5127888"/>
            <a:ext cx="1260666"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Symptoms: anxiety, cognition, function</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5" name="Google Shape;545;p53"/>
          <p:cNvSpPr/>
          <p:nvPr/>
        </p:nvSpPr>
        <p:spPr>
          <a:xfrm>
            <a:off x="10286254" y="5127888"/>
            <a:ext cx="1260666" cy="1040219"/>
          </a:xfrm>
          <a:custGeom>
            <a:avLst/>
            <a:gdLst/>
            <a:ahLst/>
            <a:cxnLst/>
            <a:rect l="l" t="t" r="r" b="b"/>
            <a:pathLst>
              <a:path w="1150138" h="730337" extrusionOk="0">
                <a:moveTo>
                  <a:pt x="0" y="73034"/>
                </a:moveTo>
                <a:cubicBezTo>
                  <a:pt x="0" y="32698"/>
                  <a:pt x="32698" y="0"/>
                  <a:pt x="73034" y="0"/>
                </a:cubicBezTo>
                <a:lnTo>
                  <a:pt x="1077104" y="0"/>
                </a:lnTo>
                <a:cubicBezTo>
                  <a:pt x="1117440" y="0"/>
                  <a:pt x="1150138" y="32698"/>
                  <a:pt x="1150138" y="73034"/>
                </a:cubicBezTo>
                <a:lnTo>
                  <a:pt x="1150138" y="657303"/>
                </a:lnTo>
                <a:cubicBezTo>
                  <a:pt x="1150138" y="697639"/>
                  <a:pt x="1117440" y="730337"/>
                  <a:pt x="1077104" y="730337"/>
                </a:cubicBezTo>
                <a:lnTo>
                  <a:pt x="73034" y="730337"/>
                </a:lnTo>
                <a:cubicBezTo>
                  <a:pt x="32698" y="730337"/>
                  <a:pt x="0" y="697639"/>
                  <a:pt x="0" y="657303"/>
                </a:cubicBezTo>
                <a:lnTo>
                  <a:pt x="0" y="73034"/>
                </a:lnTo>
                <a:close/>
              </a:path>
            </a:pathLst>
          </a:cu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55675" tIns="55675" rIns="55675" bIns="556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Calibri"/>
              <a:buNone/>
              <a:tabLst/>
              <a:defRPr/>
            </a:pPr>
            <a:r>
              <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rPr>
              <a:t>Use of healthcare + resources</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550" name="Google Shape;550;p53"/>
          <p:cNvCxnSpPr/>
          <p:nvPr/>
        </p:nvCxnSpPr>
        <p:spPr>
          <a:xfrm flipH="1">
            <a:off x="6300683" y="4779226"/>
            <a:ext cx="1386386" cy="0"/>
          </a:xfrm>
          <a:prstGeom prst="straightConnector1">
            <a:avLst/>
          </a:prstGeom>
          <a:noFill/>
          <a:ln w="12700" cap="flat" cmpd="sng">
            <a:solidFill>
              <a:schemeClr val="accent2"/>
            </a:solidFill>
            <a:prstDash val="solid"/>
            <a:miter lim="800000"/>
            <a:headEnd type="none" w="sm" len="sm"/>
            <a:tailEnd type="none" w="sm" len="sm"/>
          </a:ln>
        </p:spPr>
      </p:cxnSp>
      <p:cxnSp>
        <p:nvCxnSpPr>
          <p:cNvPr id="551" name="Google Shape;551;p53"/>
          <p:cNvCxnSpPr/>
          <p:nvPr/>
        </p:nvCxnSpPr>
        <p:spPr>
          <a:xfrm flipV="1">
            <a:off x="6308732" y="4779227"/>
            <a:ext cx="0" cy="191580"/>
          </a:xfrm>
          <a:prstGeom prst="straightConnector1">
            <a:avLst/>
          </a:prstGeom>
          <a:noFill/>
          <a:ln w="12700" cap="flat" cmpd="sng">
            <a:solidFill>
              <a:schemeClr val="accent2"/>
            </a:solidFill>
            <a:prstDash val="solid"/>
            <a:miter lim="800000"/>
            <a:headEnd type="none" w="sm" len="sm"/>
            <a:tailEnd type="none" w="sm" len="sm"/>
          </a:ln>
        </p:spPr>
      </p:cxnSp>
      <p:sp>
        <p:nvSpPr>
          <p:cNvPr id="552" name="Google Shape;552;p53"/>
          <p:cNvSpPr txBox="1"/>
          <p:nvPr/>
        </p:nvSpPr>
        <p:spPr>
          <a:xfrm>
            <a:off x="373082" y="262609"/>
            <a:ext cx="6180117"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0000"/>
                </a:solidFill>
                <a:effectLst/>
                <a:uLnTx/>
                <a:uFillTx/>
                <a:latin typeface="Calibri"/>
                <a:ea typeface="Calibri"/>
                <a:cs typeface="Calibri"/>
                <a:sym typeface="Calibri"/>
              </a:rPr>
              <a:t>READ-OUT: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0000"/>
                </a:solidFill>
                <a:effectLst/>
                <a:uLnTx/>
                <a:uFillTx/>
                <a:latin typeface="Calibri"/>
                <a:ea typeface="Calibri"/>
                <a:cs typeface="Calibri"/>
                <a:sym typeface="Calibri"/>
              </a:rPr>
              <a:t>R</a:t>
            </a:r>
            <a:r>
              <a:rPr kumimoji="0" lang="en-GB" sz="3200" b="1" i="0" u="none" strike="noStrike" kern="0" cap="none" spc="0" normalizeH="0" baseline="0" noProof="0" dirty="0" err="1">
                <a:ln>
                  <a:noFill/>
                </a:ln>
                <a:solidFill>
                  <a:srgbClr val="000000"/>
                </a:solidFill>
                <a:effectLst/>
                <a:uLnTx/>
                <a:uFillTx/>
                <a:latin typeface="Calibri"/>
                <a:ea typeface="Calibri"/>
                <a:cs typeface="Calibri"/>
                <a:sym typeface="Calibri"/>
              </a:rPr>
              <a:t>andomised</a:t>
            </a:r>
            <a:r>
              <a:rPr kumimoji="0" lang="en-GB" sz="3200" b="1" i="0" u="none" strike="noStrike" kern="0" cap="none" spc="0" normalizeH="0" baseline="0" noProof="0" dirty="0">
                <a:ln>
                  <a:noFill/>
                </a:ln>
                <a:solidFill>
                  <a:srgbClr val="000000"/>
                </a:solidFill>
                <a:effectLst/>
                <a:uLnTx/>
                <a:uFillTx/>
                <a:latin typeface="Calibri"/>
                <a:ea typeface="Calibri"/>
                <a:cs typeface="Calibri"/>
                <a:sym typeface="Calibri"/>
              </a:rPr>
              <a:t> C</a:t>
            </a:r>
            <a:r>
              <a:rPr kumimoji="0" lang="en-GB" sz="3200" b="1" i="0" u="none" strike="noStrike" kern="0" cap="none" spc="0" normalizeH="0" baseline="0" noProof="0" dirty="0" err="1">
                <a:ln>
                  <a:noFill/>
                </a:ln>
                <a:solidFill>
                  <a:srgbClr val="000000"/>
                </a:solidFill>
                <a:effectLst/>
                <a:uLnTx/>
                <a:uFillTx/>
                <a:latin typeface="Calibri"/>
                <a:ea typeface="Calibri"/>
                <a:cs typeface="Calibri"/>
                <a:sym typeface="Calibri"/>
              </a:rPr>
              <a:t>ontrolled</a:t>
            </a:r>
            <a:r>
              <a:rPr kumimoji="0" lang="en-GB" sz="3200" b="1" i="0" u="none" strike="noStrike" kern="0" cap="none" spc="0" normalizeH="0" baseline="0" noProof="0" dirty="0">
                <a:ln>
                  <a:noFill/>
                </a:ln>
                <a:solidFill>
                  <a:srgbClr val="000000"/>
                </a:solidFill>
                <a:effectLst/>
                <a:uLnTx/>
                <a:uFillTx/>
                <a:latin typeface="Calibri"/>
                <a:ea typeface="Calibri"/>
                <a:cs typeface="Calibri"/>
                <a:sym typeface="Calibri"/>
              </a:rPr>
              <a:t> Trial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3" name="Google Shape;553;p53"/>
          <p:cNvSpPr txBox="1"/>
          <p:nvPr/>
        </p:nvSpPr>
        <p:spPr>
          <a:xfrm>
            <a:off x="342150" y="1915215"/>
            <a:ext cx="6805516" cy="33547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400" b="1" i="0" u="none" strike="noStrike" kern="0" cap="none" spc="0" normalizeH="0" baseline="0" noProof="0" dirty="0">
                <a:ln>
                  <a:noFill/>
                </a:ln>
                <a:solidFill>
                  <a:srgbClr val="0070C0"/>
                </a:solidFill>
                <a:effectLst/>
                <a:uLnTx/>
                <a:uFillTx/>
                <a:latin typeface="Calibri"/>
                <a:ea typeface="Calibri"/>
                <a:cs typeface="Calibri"/>
                <a:sym typeface="Calibri"/>
              </a:rPr>
              <a:t>Hypothesis 1: Biomarkers improve Quality of Life</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400" b="1" i="0" u="none" strike="noStrike" kern="0" cap="none" spc="0" normalizeH="0" baseline="0" noProof="0" dirty="0">
                <a:ln>
                  <a:noFill/>
                </a:ln>
                <a:solidFill>
                  <a:srgbClr val="0070C0"/>
                </a:solidFill>
                <a:effectLst/>
                <a:uLnTx/>
                <a:uFillTx/>
                <a:latin typeface="Calibri"/>
                <a:ea typeface="Calibri"/>
                <a:cs typeface="Calibri"/>
                <a:sym typeface="Calibri"/>
              </a:rPr>
              <a:t>Hypothesis 2: Biomarkers reduce healthcare costs</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Inclusion = real-world clinics, diagnosis, severity, age</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GB" sz="2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a:t>
            </a: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endpoint = EQ-5D-5L</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As NICE recommended, for health status &amp; commissioning</a:t>
            </a: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9" name="Google Shape;525;p53"/>
          <p:cNvSpPr/>
          <p:nvPr/>
        </p:nvSpPr>
        <p:spPr>
          <a:xfrm rot="10800000" flipH="1" flipV="1">
            <a:off x="8637581" y="1299483"/>
            <a:ext cx="778113" cy="335418"/>
          </a:xfrm>
          <a:custGeom>
            <a:avLst/>
            <a:gdLst/>
            <a:ahLst/>
            <a:cxnLst/>
            <a:rect l="l" t="t" r="r" b="b"/>
            <a:pathLst>
              <a:path w="120000" h="120000" extrusionOk="0">
                <a:moveTo>
                  <a:pt x="0" y="0"/>
                </a:moveTo>
                <a:lnTo>
                  <a:pt x="0" y="154505"/>
                </a:lnTo>
                <a:lnTo>
                  <a:pt x="120000" y="154505"/>
                </a:lnTo>
                <a:lnTo>
                  <a:pt x="120000" y="226723"/>
                </a:lnTo>
              </a:path>
            </a:pathLst>
          </a:custGeom>
          <a:noFill/>
          <a:ln w="12700" cap="flat" cmpd="sng">
            <a:solidFill>
              <a:srgbClr val="4372C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526;p53"/>
          <p:cNvSpPr/>
          <p:nvPr/>
        </p:nvSpPr>
        <p:spPr>
          <a:xfrm rot="10800000" flipH="1" flipV="1">
            <a:off x="7867174" y="1299483"/>
            <a:ext cx="778113" cy="335418"/>
          </a:xfrm>
          <a:custGeom>
            <a:avLst/>
            <a:gdLst/>
            <a:ahLst/>
            <a:cxnLst/>
            <a:rect l="l" t="t" r="r" b="b"/>
            <a:pathLst>
              <a:path w="120000" h="120000" extrusionOk="0">
                <a:moveTo>
                  <a:pt x="120000" y="0"/>
                </a:moveTo>
                <a:lnTo>
                  <a:pt x="120000" y="154505"/>
                </a:lnTo>
                <a:lnTo>
                  <a:pt x="0" y="154505"/>
                </a:lnTo>
                <a:lnTo>
                  <a:pt x="0" y="226723"/>
                </a:lnTo>
              </a:path>
            </a:pathLst>
          </a:custGeom>
          <a:noFill/>
          <a:ln w="12700" cap="flat" cmpd="sng">
            <a:solidFill>
              <a:srgbClr val="4372C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9164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3207E46F-96D4-9A69-4CD3-AF5B93CDEB26}"/>
              </a:ext>
            </a:extLst>
          </p:cNvPr>
          <p:cNvSpPr txBox="1"/>
          <p:nvPr/>
        </p:nvSpPr>
        <p:spPr>
          <a:xfrm>
            <a:off x="277389" y="160359"/>
            <a:ext cx="1145849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READ-OUT: Health Economic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Coherent framework to inform decisions under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2641122" y="2175332"/>
            <a:ext cx="1546554" cy="707886"/>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Primary data collection</a:t>
            </a:r>
          </a:p>
        </p:txBody>
      </p:sp>
      <p:sp>
        <p:nvSpPr>
          <p:cNvPr id="10" name="TextBox 9"/>
          <p:cNvSpPr txBox="1"/>
          <p:nvPr/>
        </p:nvSpPr>
        <p:spPr>
          <a:xfrm>
            <a:off x="2672028" y="3103708"/>
            <a:ext cx="1411942" cy="707886"/>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READ-OUT findings</a:t>
            </a:r>
          </a:p>
        </p:txBody>
      </p:sp>
      <p:sp>
        <p:nvSpPr>
          <p:cNvPr id="13" name="TextBox 12"/>
          <p:cNvSpPr txBox="1"/>
          <p:nvPr/>
        </p:nvSpPr>
        <p:spPr>
          <a:xfrm>
            <a:off x="156772" y="1419159"/>
            <a:ext cx="2125059" cy="646331"/>
          </a:xfrm>
          <a:prstGeom prst="rect">
            <a:avLst/>
          </a:prstGeom>
          <a:solidFill>
            <a:schemeClr val="accent1">
              <a:lumMod val="20000"/>
              <a:lumOff val="80000"/>
            </a:schemeClr>
          </a:solidFill>
          <a:ln w="19050">
            <a:solidFill>
              <a:schemeClr val="accent1">
                <a:lumMod val="40000"/>
                <a:lumOff val="6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err="1">
                <a:ln>
                  <a:noFill/>
                </a:ln>
                <a:solidFill>
                  <a:prstClr val="black"/>
                </a:solidFill>
                <a:effectLst/>
                <a:uLnTx/>
                <a:uFillTx/>
                <a:latin typeface="Calibri"/>
                <a:ea typeface="+mn-ea"/>
                <a:cs typeface="+mn-cs"/>
              </a:rPr>
              <a:t>What</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impact</a:t>
            </a:r>
            <a:r>
              <a:rPr kumimoji="0" lang="pt-PT" sz="1800" b="0" i="0" u="none" strike="noStrike" kern="1200" cap="none" spc="0" normalizeH="0" baseline="0" noProof="0" dirty="0">
                <a:ln>
                  <a:noFill/>
                </a:ln>
                <a:solidFill>
                  <a:prstClr val="black"/>
                </a:solidFill>
                <a:effectLst/>
                <a:uLnTx/>
                <a:uFillTx/>
                <a:latin typeface="Calibri"/>
                <a:ea typeface="+mn-ea"/>
                <a:cs typeface="+mn-cs"/>
              </a:rPr>
              <a:t> on quality of life?</a:t>
            </a:r>
          </a:p>
        </p:txBody>
      </p:sp>
      <p:grpSp>
        <p:nvGrpSpPr>
          <p:cNvPr id="25" name="Group 24"/>
          <p:cNvGrpSpPr/>
          <p:nvPr/>
        </p:nvGrpSpPr>
        <p:grpSpPr>
          <a:xfrm>
            <a:off x="5416018" y="2420736"/>
            <a:ext cx="3479341" cy="1311088"/>
            <a:chOff x="2330815" y="4554071"/>
            <a:chExt cx="2133600" cy="1864658"/>
          </a:xfrm>
        </p:grpSpPr>
        <p:sp>
          <p:nvSpPr>
            <p:cNvPr id="26" name="Rectangle 25"/>
            <p:cNvSpPr/>
            <p:nvPr/>
          </p:nvSpPr>
          <p:spPr>
            <a:xfrm>
              <a:off x="2330815" y="4554071"/>
              <a:ext cx="2133600" cy="18646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66"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2502025" y="5149174"/>
              <a:ext cx="1761037" cy="569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prstClr val="white"/>
                  </a:solidFill>
                  <a:effectLst/>
                  <a:uLnTx/>
                  <a:uFillTx/>
                  <a:latin typeface="Calibri"/>
                  <a:ea typeface="+mn-ea"/>
                  <a:cs typeface="+mn-cs"/>
                </a:rPr>
                <a:t>ECONOMIC MODEL</a:t>
              </a:r>
            </a:p>
          </p:txBody>
        </p:sp>
      </p:grpSp>
      <p:sp>
        <p:nvSpPr>
          <p:cNvPr id="33" name="TextBox 32"/>
          <p:cNvSpPr txBox="1"/>
          <p:nvPr/>
        </p:nvSpPr>
        <p:spPr>
          <a:xfrm>
            <a:off x="2646063" y="4241693"/>
            <a:ext cx="1435198" cy="707886"/>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Existing knowledge</a:t>
            </a:r>
          </a:p>
        </p:txBody>
      </p:sp>
      <p:sp>
        <p:nvSpPr>
          <p:cNvPr id="39" name="TextBox 38"/>
          <p:cNvSpPr txBox="1"/>
          <p:nvPr/>
        </p:nvSpPr>
        <p:spPr>
          <a:xfrm>
            <a:off x="156770" y="2192837"/>
            <a:ext cx="2125059" cy="646331"/>
          </a:xfrm>
          <a:prstGeom prst="rect">
            <a:avLst/>
          </a:prstGeom>
          <a:solidFill>
            <a:schemeClr val="accent1">
              <a:lumMod val="20000"/>
              <a:lumOff val="80000"/>
            </a:schemeClr>
          </a:solidFill>
          <a:ln w="19050">
            <a:solidFill>
              <a:schemeClr val="accent1">
                <a:lumMod val="40000"/>
                <a:lumOff val="6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a:ea typeface="+mn-ea"/>
                <a:cs typeface="+mn-cs"/>
              </a:rPr>
              <a:t>What resources are people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likely</a:t>
            </a:r>
            <a:r>
              <a:rPr kumimoji="0" lang="pt-PT" sz="1800" b="0" i="0" u="none" strike="noStrike" kern="1200" cap="none" spc="0" normalizeH="0" baseline="0" noProof="0" dirty="0">
                <a:ln>
                  <a:noFill/>
                </a:ln>
                <a:solidFill>
                  <a:prstClr val="black"/>
                </a:solidFill>
                <a:effectLst/>
                <a:uLnTx/>
                <a:uFillTx/>
                <a:latin typeface="Calibri"/>
                <a:ea typeface="+mn-ea"/>
                <a:cs typeface="+mn-cs"/>
              </a:rPr>
              <a:t> to use?</a:t>
            </a:r>
          </a:p>
        </p:txBody>
      </p:sp>
      <p:sp>
        <p:nvSpPr>
          <p:cNvPr id="42" name="TextBox 41"/>
          <p:cNvSpPr txBox="1"/>
          <p:nvPr/>
        </p:nvSpPr>
        <p:spPr>
          <a:xfrm>
            <a:off x="156771" y="3001124"/>
            <a:ext cx="2125059" cy="646331"/>
          </a:xfrm>
          <a:prstGeom prst="rect">
            <a:avLst/>
          </a:prstGeom>
          <a:solidFill>
            <a:schemeClr val="accent1">
              <a:lumMod val="20000"/>
              <a:lumOff val="80000"/>
            </a:schemeClr>
          </a:solidFill>
          <a:ln w="19050">
            <a:solidFill>
              <a:schemeClr val="accent1">
                <a:lumMod val="40000"/>
                <a:lumOff val="6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a:ea typeface="+mn-ea"/>
                <a:cs typeface="+mn-cs"/>
              </a:rPr>
              <a:t>What are the costs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of</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services</a:t>
            </a:r>
            <a:r>
              <a:rPr kumimoji="0" lang="pt-PT" sz="18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51" name="Straight Arrow Connector 50"/>
          <p:cNvCxnSpPr>
            <a:cxnSpLocks/>
            <a:endCxn id="64" idx="1"/>
          </p:cNvCxnSpPr>
          <p:nvPr/>
        </p:nvCxnSpPr>
        <p:spPr>
          <a:xfrm flipV="1">
            <a:off x="8903332" y="2179885"/>
            <a:ext cx="915484" cy="368008"/>
          </a:xfrm>
          <a:prstGeom prst="straightConnector1">
            <a:avLst/>
          </a:prstGeom>
          <a:ln w="22225">
            <a:solidFill>
              <a:srgbClr val="FFE1F9"/>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199964" y="4784700"/>
            <a:ext cx="1862294" cy="789703"/>
          </a:xfrm>
          <a:prstGeom prst="rect">
            <a:avLst/>
          </a:prstGeom>
          <a:solidFill>
            <a:srgbClr val="FD83E3"/>
          </a:solidFill>
          <a:ln w="19050">
            <a:solidFill>
              <a:srgbClr val="FD83E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66"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ICBs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66"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1" name="Straight Arrow Connector 60"/>
          <p:cNvCxnSpPr>
            <a:cxnSpLocks/>
          </p:cNvCxnSpPr>
          <p:nvPr/>
        </p:nvCxnSpPr>
        <p:spPr>
          <a:xfrm>
            <a:off x="8876198" y="3239278"/>
            <a:ext cx="949913" cy="3205"/>
          </a:xfrm>
          <a:prstGeom prst="straightConnector1">
            <a:avLst/>
          </a:prstGeom>
          <a:ln w="22225">
            <a:solidFill>
              <a:srgbClr val="FFE1F9"/>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p:cNvCxnSpPr>
          <p:nvPr/>
        </p:nvCxnSpPr>
        <p:spPr>
          <a:xfrm>
            <a:off x="8895359" y="3595350"/>
            <a:ext cx="910256" cy="943994"/>
          </a:xfrm>
          <a:prstGeom prst="straightConnector1">
            <a:avLst/>
          </a:prstGeom>
          <a:ln w="22225">
            <a:solidFill>
              <a:srgbClr val="FFE1F9"/>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818816" y="1672053"/>
            <a:ext cx="1546554" cy="1015663"/>
          </a:xfrm>
          <a:prstGeom prst="rect">
            <a:avLst/>
          </a:prstGeom>
          <a:solidFill>
            <a:srgbClr val="FFE1F9"/>
          </a:solidFill>
          <a:ln w="19050">
            <a:solidFill>
              <a:srgbClr val="FFE1F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QALYs and other outcomes </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TextBox 68"/>
          <p:cNvSpPr txBox="1"/>
          <p:nvPr/>
        </p:nvSpPr>
        <p:spPr>
          <a:xfrm>
            <a:off x="9826788" y="2795932"/>
            <a:ext cx="1546554" cy="1323439"/>
          </a:xfrm>
          <a:prstGeom prst="rect">
            <a:avLst/>
          </a:prstGeom>
          <a:solidFill>
            <a:srgbClr val="FFE1F9"/>
          </a:solidFill>
          <a:ln w="19050">
            <a:solidFill>
              <a:srgbClr val="FFE1F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Lifetime costs healthcare + societal</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TextBox 72"/>
          <p:cNvSpPr txBox="1"/>
          <p:nvPr/>
        </p:nvSpPr>
        <p:spPr>
          <a:xfrm>
            <a:off x="9826788" y="4198936"/>
            <a:ext cx="1546554" cy="1015663"/>
          </a:xfrm>
          <a:prstGeom prst="rect">
            <a:avLst/>
          </a:prstGeom>
          <a:solidFill>
            <a:srgbClr val="FFE1F9"/>
          </a:solidFill>
          <a:ln w="19050">
            <a:solidFill>
              <a:srgbClr val="FFE1F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5-year NHS budget impact</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noAutofit/>
          </a:bodyPr>
          <a:lstStyle/>
          <a:p>
            <a:endParaRPr lang="en-GB" dirty="0"/>
          </a:p>
        </p:txBody>
      </p:sp>
      <p:cxnSp>
        <p:nvCxnSpPr>
          <p:cNvPr id="22" name="Straight Arrow Connector 21"/>
          <p:cNvCxnSpPr/>
          <p:nvPr/>
        </p:nvCxnSpPr>
        <p:spPr>
          <a:xfrm>
            <a:off x="7800740" y="3722252"/>
            <a:ext cx="18288" cy="1051969"/>
          </a:xfrm>
          <a:prstGeom prst="straightConnector1">
            <a:avLst/>
          </a:prstGeom>
          <a:ln w="22225">
            <a:solidFill>
              <a:srgbClr val="FD83E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6498715" y="3716336"/>
            <a:ext cx="9144" cy="1051969"/>
          </a:xfrm>
          <a:prstGeom prst="straightConnector1">
            <a:avLst/>
          </a:prstGeom>
          <a:ln w="22225">
            <a:solidFill>
              <a:srgbClr val="FD83E3"/>
            </a:solidFill>
            <a:tailEnd type="triangle"/>
          </a:ln>
        </p:spPr>
        <p:style>
          <a:lnRef idx="1">
            <a:schemeClr val="accent1"/>
          </a:lnRef>
          <a:fillRef idx="0">
            <a:schemeClr val="accent1"/>
          </a:fillRef>
          <a:effectRef idx="0">
            <a:schemeClr val="accent1"/>
          </a:effectRef>
          <a:fontRef idx="minor">
            <a:schemeClr val="tx1"/>
          </a:fontRef>
        </p:style>
      </p:cxnSp>
      <p:sp>
        <p:nvSpPr>
          <p:cNvPr id="29" name="Right Brace 28"/>
          <p:cNvSpPr/>
          <p:nvPr/>
        </p:nvSpPr>
        <p:spPr>
          <a:xfrm>
            <a:off x="2365889" y="1559629"/>
            <a:ext cx="174594" cy="19706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1" name="Straight Arrow Connector 30"/>
          <p:cNvCxnSpPr>
            <a:cxnSpLocks/>
          </p:cNvCxnSpPr>
          <p:nvPr/>
        </p:nvCxnSpPr>
        <p:spPr>
          <a:xfrm>
            <a:off x="4179269" y="2500753"/>
            <a:ext cx="1215425" cy="31775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endCxn id="26" idx="1"/>
          </p:cNvCxnSpPr>
          <p:nvPr/>
        </p:nvCxnSpPr>
        <p:spPr>
          <a:xfrm flipV="1">
            <a:off x="4110523" y="3076280"/>
            <a:ext cx="1305495" cy="43547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V="1">
            <a:off x="4109386" y="3567195"/>
            <a:ext cx="1278507" cy="100399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903332" y="740043"/>
            <a:ext cx="3245609" cy="707886"/>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Comparing blood biomarkers with current care:</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2F1E6F-204F-D4A5-EB0F-31187DD66211}"/>
              </a:ext>
            </a:extLst>
          </p:cNvPr>
          <p:cNvSpPr txBox="1"/>
          <p:nvPr/>
        </p:nvSpPr>
        <p:spPr>
          <a:xfrm>
            <a:off x="156772" y="6334780"/>
            <a:ext cx="112756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QALY - Quality Adjusted Life Year, ICB - Integrated Care Board</a:t>
            </a:r>
          </a:p>
        </p:txBody>
      </p:sp>
    </p:spTree>
    <p:extLst>
      <p:ext uri="{BB962C8B-B14F-4D97-AF65-F5344CB8AC3E}">
        <p14:creationId xmlns:p14="http://schemas.microsoft.com/office/powerpoint/2010/main" val="3742934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7EB1B8-BE37-6367-272F-740E58C555AF}"/>
              </a:ext>
            </a:extLst>
          </p:cNvPr>
          <p:cNvSpPr txBox="1"/>
          <p:nvPr/>
        </p:nvSpPr>
        <p:spPr>
          <a:xfrm>
            <a:off x="315028" y="1320730"/>
            <a:ext cx="11490110" cy="458587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Efficient network</a:t>
            </a:r>
            <a:r>
              <a:rPr kumimoji="0" lang="en-GB" sz="2400" b="0" i="0" u="none" strike="noStrike" kern="1200" cap="none" spc="0" normalizeH="0" baseline="0" noProof="0" dirty="0">
                <a:ln>
                  <a:noFill/>
                </a:ln>
                <a:solidFill>
                  <a:prstClr val="black"/>
                </a:solidFill>
                <a:effectLst/>
                <a:uLnTx/>
                <a:uFillTx/>
                <a:latin typeface="Calibri"/>
                <a:ea typeface="+mn-ea"/>
                <a:cs typeface="+mn-cs"/>
              </a:rPr>
              <a:t> = inclusive, diverse, rapid - using established TDF sites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Work with partners </a:t>
            </a:r>
            <a:r>
              <a:rPr kumimoji="0" lang="en-GB" sz="2400" b="0" i="0" u="none" strike="noStrike" kern="1200" cap="none" spc="0" normalizeH="0" baseline="0" noProof="0" dirty="0">
                <a:ln>
                  <a:noFill/>
                </a:ln>
                <a:solidFill>
                  <a:prstClr val="black"/>
                </a:solidFill>
                <a:effectLst/>
                <a:uLnTx/>
                <a:uFillTx/>
                <a:latin typeface="Calibri"/>
                <a:ea typeface="+mn-ea"/>
                <a:cs typeface="+mn-cs"/>
              </a:rPr>
              <a:t>= strong PPIE,</a:t>
            </a:r>
            <a:r>
              <a:rPr kumimoji="0" lang="en-GB" sz="2400" b="0" i="1" u="none" strike="noStrike" kern="1200" cap="none" spc="0" normalizeH="0" baseline="0" noProof="0" dirty="0">
                <a:ln>
                  <a:noFill/>
                </a:ln>
                <a:solidFill>
                  <a:prstClr val="black"/>
                </a:solidFill>
                <a:effectLst/>
                <a:uLnTx/>
                <a:uFillTx/>
                <a:latin typeface="Calibri"/>
                <a:ea typeface="+mn-ea"/>
                <a:cs typeface="+mn-cs"/>
              </a:rPr>
              <a:t> </a:t>
            </a:r>
            <a:r>
              <a:rPr kumimoji="0" lang="en-GB" sz="2400" b="0" i="0" u="none" strike="noStrike" kern="1200" cap="none" spc="0" normalizeH="0" baseline="0" noProof="0" dirty="0">
                <a:ln>
                  <a:noFill/>
                </a:ln>
                <a:solidFill>
                  <a:prstClr val="black"/>
                </a:solidFill>
                <a:effectLst/>
                <a:uLnTx/>
                <a:uFillTx/>
                <a:latin typeface="Calibri"/>
                <a:ea typeface="+mn-ea"/>
                <a:cs typeface="+mn-cs"/>
              </a:rPr>
              <a:t>14 partnering integrated care boards (ICBs) and industry support to roll out assays UK-wide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Maximum information </a:t>
            </a:r>
            <a:r>
              <a:rPr kumimoji="0" lang="en-GB" sz="2400" b="0" i="0" u="none" strike="noStrike" kern="1200" cap="none" spc="0" normalizeH="0" baseline="0" noProof="0" dirty="0">
                <a:ln>
                  <a:noFill/>
                </a:ln>
                <a:solidFill>
                  <a:prstClr val="black"/>
                </a:solidFill>
                <a:effectLst/>
                <a:uLnTx/>
                <a:uFillTx/>
                <a:latin typeface="Calibri"/>
                <a:ea typeface="+mn-ea"/>
                <a:cs typeface="+mn-cs"/>
              </a:rPr>
              <a:t>= via aligning validation data, sub-studies and trials in AD and non-AD dementias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0070C0"/>
                </a:solidFill>
                <a:effectLst/>
                <a:uLnTx/>
                <a:uFillTx/>
                <a:latin typeface="Calibri"/>
                <a:ea typeface="+mn-ea"/>
                <a:cs typeface="+mn-cs"/>
              </a:rPr>
              <a:t>Collaboration with ADAPT </a:t>
            </a:r>
            <a:r>
              <a:rPr kumimoji="0" lang="en-GB" sz="2400" b="0" i="0" u="none" strike="noStrike" kern="1200" cap="none" spc="0" normalizeH="0" baseline="0" noProof="0" dirty="0">
                <a:ln>
                  <a:noFill/>
                </a:ln>
                <a:solidFill>
                  <a:prstClr val="black"/>
                </a:solidFill>
                <a:effectLst/>
                <a:uLnTx/>
                <a:uFillTx/>
                <a:latin typeface="Calibri"/>
                <a:ea typeface="+mn-ea"/>
                <a:cs typeface="+mn-cs"/>
              </a:rPr>
              <a:t>= to provide complimentary outputs (</a:t>
            </a:r>
            <a:r>
              <a:rPr kumimoji="0" lang="en-GB" sz="2400" b="0" i="0" u="none" strike="noStrike" kern="1200" cap="none" spc="0" normalizeH="0" baseline="0" noProof="0" dirty="0" err="1">
                <a:ln>
                  <a:noFill/>
                </a:ln>
                <a:solidFill>
                  <a:prstClr val="black"/>
                </a:solidFill>
                <a:effectLst/>
                <a:uLnTx/>
                <a:uFillTx/>
                <a:latin typeface="Calibri"/>
                <a:ea typeface="+mn-ea"/>
                <a:cs typeface="+mn-cs"/>
              </a:rPr>
              <a:t>ptau</a:t>
            </a:r>
            <a:r>
              <a:rPr kumimoji="0" lang="en-GB" sz="2400" b="0" i="0" u="none" strike="noStrike" kern="1200" cap="none" spc="0" normalizeH="0" baseline="0" noProof="0" dirty="0">
                <a:ln>
                  <a:noFill/>
                </a:ln>
                <a:solidFill>
                  <a:prstClr val="black"/>
                </a:solidFill>
                <a:effectLst/>
                <a:uLnTx/>
                <a:uFillTx/>
                <a:latin typeface="Calibri"/>
                <a:ea typeface="+mn-ea"/>
                <a:cs typeface="+mn-cs"/>
              </a:rPr>
              <a:t> 217)</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dirty="0">
                <a:ln>
                  <a:noFill/>
                </a:ln>
                <a:solidFill>
                  <a:prstClr val="black"/>
                </a:solidFill>
                <a:effectLst/>
                <a:uLnTx/>
                <a:uFillTx/>
                <a:latin typeface="Calibri"/>
                <a:ea typeface="+mn-ea"/>
                <a:cs typeface="+mn-cs"/>
              </a:rPr>
              <a:t>for fast &amp; effective benefit for patients &amp; carers</a:t>
            </a:r>
          </a:p>
        </p:txBody>
      </p:sp>
      <p:sp>
        <p:nvSpPr>
          <p:cNvPr id="10" name="TextBox 9">
            <a:extLst>
              <a:ext uri="{FF2B5EF4-FFF2-40B4-BE49-F238E27FC236}">
                <a16:creationId xmlns:a16="http://schemas.microsoft.com/office/drawing/2014/main" id="{25BC5879-F20E-8C24-73AE-B9133A80F07F}"/>
              </a:ext>
            </a:extLst>
          </p:cNvPr>
          <p:cNvSpPr txBox="1"/>
          <p:nvPr/>
        </p:nvSpPr>
        <p:spPr>
          <a:xfrm>
            <a:off x="315028" y="305068"/>
            <a:ext cx="106842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a:ea typeface="+mn-ea"/>
                <a:cs typeface="+mn-cs"/>
              </a:rPr>
              <a:t>READ-OUT will provide:</a:t>
            </a:r>
          </a:p>
        </p:txBody>
      </p:sp>
    </p:spTree>
    <p:extLst>
      <p:ext uri="{BB962C8B-B14F-4D97-AF65-F5344CB8AC3E}">
        <p14:creationId xmlns:p14="http://schemas.microsoft.com/office/powerpoint/2010/main" val="2533389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99324A-D5B6-B4F8-6231-54C2987A27CF}"/>
              </a:ext>
            </a:extLst>
          </p:cNvPr>
          <p:cNvSpPr>
            <a:spLocks noGrp="1"/>
          </p:cNvSpPr>
          <p:nvPr>
            <p:ph type="title"/>
          </p:nvPr>
        </p:nvSpPr>
        <p:spPr>
          <a:xfrm>
            <a:off x="287873" y="430770"/>
            <a:ext cx="10993327" cy="693738"/>
          </a:xfrm>
        </p:spPr>
        <p:txBody>
          <a:bodyPr>
            <a:noAutofit/>
          </a:bodyPr>
          <a:lstStyle/>
          <a:p>
            <a:r>
              <a:rPr kumimoji="0" lang="en-GB" sz="3200" b="1" i="0" u="none" strike="noStrike" kern="1200" cap="none" spc="0" normalizeH="0" baseline="0" noProof="0" dirty="0">
                <a:ln>
                  <a:noFill/>
                </a:ln>
                <a:solidFill>
                  <a:srgbClr val="5D2D8A"/>
                </a:solidFill>
                <a:effectLst/>
                <a:uLnTx/>
                <a:uFillTx/>
                <a:latin typeface="IBM Plex Sans Medium"/>
                <a:ea typeface="+mj-ea"/>
                <a:cs typeface="+mj-cs"/>
              </a:rPr>
              <a:t>Scottish Health Boards</a:t>
            </a:r>
            <a:endParaRPr lang="en-GB" sz="3200" b="1" dirty="0"/>
          </a:p>
        </p:txBody>
      </p:sp>
      <p:sp>
        <p:nvSpPr>
          <p:cNvPr id="6" name="Text Placeholder 4">
            <a:extLst>
              <a:ext uri="{FF2B5EF4-FFF2-40B4-BE49-F238E27FC236}">
                <a16:creationId xmlns:a16="http://schemas.microsoft.com/office/drawing/2014/main" id="{9741BA73-01AF-3FD6-A085-7BCCE0FB05A5}"/>
              </a:ext>
            </a:extLst>
          </p:cNvPr>
          <p:cNvSpPr>
            <a:spLocks noGrp="1"/>
          </p:cNvSpPr>
          <p:nvPr>
            <p:ph type="body" sz="quarter" idx="12"/>
          </p:nvPr>
        </p:nvSpPr>
        <p:spPr>
          <a:xfrm>
            <a:off x="599281" y="2271880"/>
            <a:ext cx="10993438" cy="415084"/>
          </a:xfrm>
        </p:spPr>
        <p:txBody>
          <a:bodyPr/>
          <a:lstStyle/>
          <a:p>
            <a:r>
              <a:rPr lang="en-GB" dirty="0"/>
              <a:t>Population and Demographics</a:t>
            </a:r>
          </a:p>
        </p:txBody>
      </p:sp>
      <p:pic>
        <p:nvPicPr>
          <p:cNvPr id="3" name="Picture 2">
            <a:extLst>
              <a:ext uri="{FF2B5EF4-FFF2-40B4-BE49-F238E27FC236}">
                <a16:creationId xmlns:a16="http://schemas.microsoft.com/office/drawing/2014/main" id="{19110175-016C-44A9-B921-28918A288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932" y="238289"/>
            <a:ext cx="3559567" cy="2318749"/>
          </a:xfrm>
          <a:prstGeom prst="rect">
            <a:avLst/>
          </a:prstGeom>
        </p:spPr>
      </p:pic>
      <p:graphicFrame>
        <p:nvGraphicFramePr>
          <p:cNvPr id="5" name="Table 4">
            <a:extLst>
              <a:ext uri="{FF2B5EF4-FFF2-40B4-BE49-F238E27FC236}">
                <a16:creationId xmlns:a16="http://schemas.microsoft.com/office/drawing/2014/main" id="{3F0E2245-3D63-4832-BE22-8E9CFBC5B9C8}"/>
              </a:ext>
            </a:extLst>
          </p:cNvPr>
          <p:cNvGraphicFramePr>
            <a:graphicFrameLocks noGrp="1"/>
          </p:cNvGraphicFramePr>
          <p:nvPr/>
        </p:nvGraphicFramePr>
        <p:xfrm>
          <a:off x="620366" y="2892201"/>
          <a:ext cx="5600042" cy="3173815"/>
        </p:xfrm>
        <a:graphic>
          <a:graphicData uri="http://schemas.openxmlformats.org/drawingml/2006/table">
            <a:tbl>
              <a:tblPr firstRow="1" firstCol="1" bandRow="1">
                <a:tableStyleId>{7DF18680-E054-41AD-8BC1-D1AEF772440D}</a:tableStyleId>
              </a:tblPr>
              <a:tblGrid>
                <a:gridCol w="2891437">
                  <a:extLst>
                    <a:ext uri="{9D8B030D-6E8A-4147-A177-3AD203B41FA5}">
                      <a16:colId xmlns:a16="http://schemas.microsoft.com/office/drawing/2014/main" val="4279962810"/>
                    </a:ext>
                  </a:extLst>
                </a:gridCol>
                <a:gridCol w="2708605">
                  <a:extLst>
                    <a:ext uri="{9D8B030D-6E8A-4147-A177-3AD203B41FA5}">
                      <a16:colId xmlns:a16="http://schemas.microsoft.com/office/drawing/2014/main" val="1422450376"/>
                    </a:ext>
                  </a:extLst>
                </a:gridCol>
              </a:tblGrid>
              <a:tr h="162075">
                <a:tc>
                  <a:txBody>
                    <a:bodyPr/>
                    <a:lstStyle/>
                    <a:p>
                      <a:endParaRPr lang="en-GB" sz="1000" dirty="0"/>
                    </a:p>
                  </a:txBody>
                  <a:tcPr marL="39584" marR="39584" marT="0" marB="0" anchor="b"/>
                </a:tc>
                <a:tc>
                  <a:txBody>
                    <a:bodyPr/>
                    <a:lstStyle/>
                    <a:p>
                      <a:endParaRPr lang="en-GB" sz="1000" dirty="0"/>
                    </a:p>
                  </a:txBody>
                  <a:tcPr marL="52779" marR="52779" marT="26390" marB="26390"/>
                </a:tc>
                <a:extLst>
                  <a:ext uri="{0D108BD9-81ED-4DB2-BD59-A6C34878D82A}">
                    <a16:rowId xmlns:a16="http://schemas.microsoft.com/office/drawing/2014/main" val="3724950988"/>
                  </a:ext>
                </a:extLst>
              </a:tr>
              <a:tr h="162075">
                <a:tc>
                  <a:txBody>
                    <a:bodyPr/>
                    <a:lstStyle/>
                    <a:p>
                      <a:r>
                        <a:rPr lang="en-GB" sz="700">
                          <a:effectLst/>
                        </a:rPr>
                        <a:t>Area</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b="1" dirty="0">
                          <a:effectLst/>
                        </a:rPr>
                        <a:t>% </a:t>
                      </a:r>
                      <a:r>
                        <a:rPr lang="en-GB" sz="700" b="1" dirty="0" err="1">
                          <a:effectLst/>
                        </a:rPr>
                        <a:t>datazones</a:t>
                      </a:r>
                      <a:r>
                        <a:rPr lang="en-GB" sz="700" b="1" dirty="0">
                          <a:effectLst/>
                        </a:rPr>
                        <a:t> in</a:t>
                      </a:r>
                      <a:br>
                        <a:rPr lang="en-GB" sz="700" b="1" dirty="0">
                          <a:effectLst/>
                        </a:rPr>
                      </a:br>
                      <a:r>
                        <a:rPr lang="en-GB" sz="700" b="1" dirty="0">
                          <a:effectLst/>
                        </a:rPr>
                        <a:t>15% most deprived</a:t>
                      </a:r>
                      <a:endParaRPr lang="en-GB" sz="700" b="1"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1867815633"/>
                  </a:ext>
                </a:extLst>
              </a:tr>
              <a:tr h="162075">
                <a:tc>
                  <a:txBody>
                    <a:bodyPr/>
                    <a:lstStyle/>
                    <a:p>
                      <a:r>
                        <a:rPr lang="en-GB" sz="700">
                          <a:effectLst/>
                        </a:rPr>
                        <a:t>SCOTLAND</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15.4</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1968685185"/>
                  </a:ext>
                </a:extLst>
              </a:tr>
              <a:tr h="162075">
                <a:tc>
                  <a:txBody>
                    <a:bodyPr/>
                    <a:lstStyle/>
                    <a:p>
                      <a:r>
                        <a:rPr lang="en-GB" sz="700" dirty="0">
                          <a:effectLst/>
                        </a:rPr>
                        <a:t>MAINLAND HEALTH BOARDS</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endParaRPr lang="en-GB" sz="600" dirty="0">
                        <a:effectLst/>
                        <a:latin typeface="Times New Roman" panose="02020603050405020304" pitchFamily="18" charset="0"/>
                      </a:endParaRPr>
                    </a:p>
                  </a:txBody>
                  <a:tcPr marL="39584" marR="39584" marT="0" marB="0" anchor="b"/>
                </a:tc>
                <a:extLst>
                  <a:ext uri="{0D108BD9-81ED-4DB2-BD59-A6C34878D82A}">
                    <a16:rowId xmlns:a16="http://schemas.microsoft.com/office/drawing/2014/main" val="652523428"/>
                  </a:ext>
                </a:extLst>
              </a:tr>
              <a:tr h="162075">
                <a:tc>
                  <a:txBody>
                    <a:bodyPr/>
                    <a:lstStyle/>
                    <a:p>
                      <a:r>
                        <a:rPr lang="en-GB" sz="700" dirty="0">
                          <a:effectLst/>
                        </a:rPr>
                        <a:t>NHS Greater Glasgow and Clyde</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29.8</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883355205"/>
                  </a:ext>
                </a:extLst>
              </a:tr>
              <a:tr h="162075">
                <a:tc>
                  <a:txBody>
                    <a:bodyPr/>
                    <a:lstStyle/>
                    <a:p>
                      <a:r>
                        <a:rPr lang="en-GB" sz="700">
                          <a:effectLst/>
                        </a:rPr>
                        <a:t>NHS Lothian</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7.5</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925336961"/>
                  </a:ext>
                </a:extLst>
              </a:tr>
              <a:tr h="162075">
                <a:tc>
                  <a:txBody>
                    <a:bodyPr/>
                    <a:lstStyle/>
                    <a:p>
                      <a:r>
                        <a:rPr lang="en-GB" sz="700">
                          <a:effectLst/>
                        </a:rPr>
                        <a:t>NHS Tayside</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14.0</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172957625"/>
                  </a:ext>
                </a:extLst>
              </a:tr>
              <a:tr h="162075">
                <a:tc>
                  <a:txBody>
                    <a:bodyPr/>
                    <a:lstStyle/>
                    <a:p>
                      <a:r>
                        <a:rPr lang="en-GB" sz="700">
                          <a:effectLst/>
                        </a:rPr>
                        <a:t>NHS Grampian</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2.8</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704666901"/>
                  </a:ext>
                </a:extLst>
              </a:tr>
              <a:tr h="162075">
                <a:tc>
                  <a:txBody>
                    <a:bodyPr/>
                    <a:lstStyle/>
                    <a:p>
                      <a:r>
                        <a:rPr lang="en-GB" sz="700">
                          <a:effectLst/>
                        </a:rPr>
                        <a:t>NHS Lanarkshire</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19.9</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979799197"/>
                  </a:ext>
                </a:extLst>
              </a:tr>
              <a:tr h="162075">
                <a:tc>
                  <a:txBody>
                    <a:bodyPr/>
                    <a:lstStyle/>
                    <a:p>
                      <a:r>
                        <a:rPr lang="en-GB" sz="700">
                          <a:effectLst/>
                        </a:rPr>
                        <a:t>NHS Fife</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16.0</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131501318"/>
                  </a:ext>
                </a:extLst>
              </a:tr>
              <a:tr h="162075">
                <a:tc>
                  <a:txBody>
                    <a:bodyPr/>
                    <a:lstStyle/>
                    <a:p>
                      <a:r>
                        <a:rPr lang="en-GB" sz="700">
                          <a:effectLst/>
                        </a:rPr>
                        <a:t>NHS Ayrshire and Arran</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21.7</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530387821"/>
                  </a:ext>
                </a:extLst>
              </a:tr>
              <a:tr h="162075">
                <a:tc>
                  <a:txBody>
                    <a:bodyPr/>
                    <a:lstStyle/>
                    <a:p>
                      <a:r>
                        <a:rPr lang="en-GB" sz="700">
                          <a:effectLst/>
                        </a:rPr>
                        <a:t>NHS Highland</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7.6</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521368619"/>
                  </a:ext>
                </a:extLst>
              </a:tr>
              <a:tr h="162075">
                <a:tc>
                  <a:txBody>
                    <a:bodyPr/>
                    <a:lstStyle/>
                    <a:p>
                      <a:r>
                        <a:rPr lang="en-GB" sz="700">
                          <a:effectLst/>
                        </a:rPr>
                        <a:t>NHS Forth Valley</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11.5</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58480317"/>
                  </a:ext>
                </a:extLst>
              </a:tr>
              <a:tr h="162075">
                <a:tc>
                  <a:txBody>
                    <a:bodyPr/>
                    <a:lstStyle/>
                    <a:p>
                      <a:r>
                        <a:rPr lang="en-GB" sz="700">
                          <a:effectLst/>
                        </a:rPr>
                        <a:t>NHS Dumfries and Galloway</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7.0</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570886935"/>
                  </a:ext>
                </a:extLst>
              </a:tr>
              <a:tr h="162075">
                <a:tc>
                  <a:txBody>
                    <a:bodyPr/>
                    <a:lstStyle/>
                    <a:p>
                      <a:r>
                        <a:rPr lang="en-GB" sz="700">
                          <a:effectLst/>
                        </a:rPr>
                        <a:t>NHS Borders</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4.9</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911386597"/>
                  </a:ext>
                </a:extLst>
              </a:tr>
              <a:tr h="162075">
                <a:tc>
                  <a:txBody>
                    <a:bodyPr/>
                    <a:lstStyle/>
                    <a:p>
                      <a:r>
                        <a:rPr lang="en-GB" sz="700">
                          <a:effectLst/>
                        </a:rPr>
                        <a:t>ISLAND HEALTH BOARDS</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endParaRPr lang="en-GB" sz="600">
                        <a:effectLst/>
                        <a:latin typeface="Times New Roman" panose="02020603050405020304" pitchFamily="18" charset="0"/>
                      </a:endParaRPr>
                    </a:p>
                  </a:txBody>
                  <a:tcPr marL="39584" marR="39584" marT="0" marB="0" anchor="b"/>
                </a:tc>
                <a:extLst>
                  <a:ext uri="{0D108BD9-81ED-4DB2-BD59-A6C34878D82A}">
                    <a16:rowId xmlns:a16="http://schemas.microsoft.com/office/drawing/2014/main" val="3428819881"/>
                  </a:ext>
                </a:extLst>
              </a:tr>
              <a:tr h="162075">
                <a:tc>
                  <a:txBody>
                    <a:bodyPr/>
                    <a:lstStyle/>
                    <a:p>
                      <a:r>
                        <a:rPr lang="en-GB" sz="700">
                          <a:effectLst/>
                        </a:rPr>
                        <a:t>NHS Western Isles</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0.0</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2248173682"/>
                  </a:ext>
                </a:extLst>
              </a:tr>
              <a:tr h="162075">
                <a:tc>
                  <a:txBody>
                    <a:bodyPr/>
                    <a:lstStyle/>
                    <a:p>
                      <a:r>
                        <a:rPr lang="en-GB" sz="700">
                          <a:effectLst/>
                        </a:rPr>
                        <a:t>NHS Shetland</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a:effectLst/>
                        </a:rPr>
                        <a:t>0.0</a:t>
                      </a:r>
                      <a:endParaRPr lang="en-GB" sz="70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960438286"/>
                  </a:ext>
                </a:extLst>
              </a:tr>
              <a:tr h="162075">
                <a:tc>
                  <a:txBody>
                    <a:bodyPr/>
                    <a:lstStyle/>
                    <a:p>
                      <a:r>
                        <a:rPr lang="en-GB" sz="700">
                          <a:effectLst/>
                        </a:rPr>
                        <a:t>NHS Orkney</a:t>
                      </a:r>
                      <a:endParaRPr lang="en-GB" sz="700">
                        <a:effectLst/>
                        <a:latin typeface="Aptos"/>
                        <a:ea typeface="Calibri" panose="020F0502020204030204" pitchFamily="34" charset="0"/>
                        <a:cs typeface="Calibri" panose="020F0502020204030204" pitchFamily="34" charset="0"/>
                      </a:endParaRPr>
                    </a:p>
                  </a:txBody>
                  <a:tcPr marL="39584" marR="39584" marT="0" marB="0" anchor="b"/>
                </a:tc>
                <a:tc>
                  <a:txBody>
                    <a:bodyPr/>
                    <a:lstStyle/>
                    <a:p>
                      <a:pPr algn="ctr"/>
                      <a:r>
                        <a:rPr lang="en-GB" sz="700" dirty="0">
                          <a:effectLst/>
                        </a:rPr>
                        <a:t>0.0</a:t>
                      </a:r>
                      <a:endParaRPr lang="en-GB" sz="700" dirty="0">
                        <a:effectLst/>
                        <a:latin typeface="Aptos"/>
                        <a:ea typeface="Calibri" panose="020F0502020204030204" pitchFamily="34" charset="0"/>
                        <a:cs typeface="Calibri" panose="020F0502020204030204" pitchFamily="34" charset="0"/>
                      </a:endParaRPr>
                    </a:p>
                  </a:txBody>
                  <a:tcPr marL="39584" marR="39584" marT="0" marB="0" anchor="b"/>
                </a:tc>
                <a:extLst>
                  <a:ext uri="{0D108BD9-81ED-4DB2-BD59-A6C34878D82A}">
                    <a16:rowId xmlns:a16="http://schemas.microsoft.com/office/drawing/2014/main" val="3443871508"/>
                  </a:ext>
                </a:extLst>
              </a:tr>
            </a:tbl>
          </a:graphicData>
        </a:graphic>
      </p:graphicFrame>
      <p:pic>
        <p:nvPicPr>
          <p:cNvPr id="8" name="Picture 7">
            <a:extLst>
              <a:ext uri="{FF2B5EF4-FFF2-40B4-BE49-F238E27FC236}">
                <a16:creationId xmlns:a16="http://schemas.microsoft.com/office/drawing/2014/main" id="{EAA3BA12-7A49-4A5D-942C-AB6749EA5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621" y="841244"/>
            <a:ext cx="3993379" cy="5416150"/>
          </a:xfrm>
          <a:prstGeom prst="rect">
            <a:avLst/>
          </a:prstGeom>
        </p:spPr>
      </p:pic>
    </p:spTree>
    <p:extLst>
      <p:ext uri="{BB962C8B-B14F-4D97-AF65-F5344CB8AC3E}">
        <p14:creationId xmlns:p14="http://schemas.microsoft.com/office/powerpoint/2010/main" val="1728625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40329-4B00-F864-A66F-EA837E51D1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A353FB-1B8B-09A1-8E31-70D773BDDB6E}"/>
              </a:ext>
            </a:extLst>
          </p:cNvPr>
          <p:cNvGrpSpPr/>
          <p:nvPr/>
        </p:nvGrpSpPr>
        <p:grpSpPr>
          <a:xfrm>
            <a:off x="10880553" y="4453776"/>
            <a:ext cx="1285439" cy="2317675"/>
            <a:chOff x="0" y="0"/>
            <a:chExt cx="2570878" cy="4635349"/>
          </a:xfrm>
        </p:grpSpPr>
        <p:sp>
          <p:nvSpPr>
            <p:cNvPr id="3" name="Freeform 3">
              <a:extLst>
                <a:ext uri="{FF2B5EF4-FFF2-40B4-BE49-F238E27FC236}">
                  <a16:creationId xmlns:a16="http://schemas.microsoft.com/office/drawing/2014/main" id="{5E47D00B-44C9-6D05-88BB-8F96F6292D1C}"/>
                </a:ext>
              </a:extLst>
            </p:cNvPr>
            <p:cNvSpPr/>
            <p:nvPr/>
          </p:nvSpPr>
          <p:spPr>
            <a:xfrm rot="3534460">
              <a:off x="420758" y="333134"/>
              <a:ext cx="1440696" cy="1173436"/>
            </a:xfrm>
            <a:custGeom>
              <a:avLst/>
              <a:gdLst/>
              <a:ahLst/>
              <a:cxnLst/>
              <a:rect l="l" t="t" r="r" b="b"/>
              <a:pathLst>
                <a:path w="1440696" h="1173436">
                  <a:moveTo>
                    <a:pt x="0" y="0"/>
                  </a:moveTo>
                  <a:lnTo>
                    <a:pt x="1440696" y="0"/>
                  </a:lnTo>
                  <a:lnTo>
                    <a:pt x="1440696" y="1173436"/>
                  </a:lnTo>
                  <a:lnTo>
                    <a:pt x="0" y="1173436"/>
                  </a:lnTo>
                  <a:lnTo>
                    <a:pt x="0" y="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71722E2-CA19-2B21-54D8-E27EEBFF7645}"/>
                </a:ext>
              </a:extLst>
            </p:cNvPr>
            <p:cNvSpPr/>
            <p:nvPr/>
          </p:nvSpPr>
          <p:spPr>
            <a:xfrm rot="-4961235">
              <a:off x="176205" y="119918"/>
              <a:ext cx="1142369" cy="1023520"/>
            </a:xfrm>
            <a:custGeom>
              <a:avLst/>
              <a:gdLst/>
              <a:ahLst/>
              <a:cxnLst/>
              <a:rect l="l" t="t" r="r" b="b"/>
              <a:pathLst>
                <a:path w="1142369" h="1023520">
                  <a:moveTo>
                    <a:pt x="0" y="0"/>
                  </a:moveTo>
                  <a:lnTo>
                    <a:pt x="1142369" y="0"/>
                  </a:lnTo>
                  <a:lnTo>
                    <a:pt x="1142369" y="1023520"/>
                  </a:lnTo>
                  <a:lnTo>
                    <a:pt x="0" y="1023520"/>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5914B97-581F-C35D-A35D-95049B975070}"/>
                </a:ext>
              </a:extLst>
            </p:cNvPr>
            <p:cNvSpPr/>
            <p:nvPr/>
          </p:nvSpPr>
          <p:spPr>
            <a:xfrm rot="6895320">
              <a:off x="797392" y="2787543"/>
              <a:ext cx="1517278" cy="1359424"/>
            </a:xfrm>
            <a:custGeom>
              <a:avLst/>
              <a:gdLst/>
              <a:ahLst/>
              <a:cxnLst/>
              <a:rect l="l" t="t" r="r" b="b"/>
              <a:pathLst>
                <a:path w="1517278" h="1359424">
                  <a:moveTo>
                    <a:pt x="0" y="0"/>
                  </a:moveTo>
                  <a:lnTo>
                    <a:pt x="1517278" y="0"/>
                  </a:lnTo>
                  <a:lnTo>
                    <a:pt x="1517278" y="1359424"/>
                  </a:lnTo>
                  <a:lnTo>
                    <a:pt x="0" y="1359424"/>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03066040-92B4-188B-1120-ACE7E7DDD47F}"/>
                </a:ext>
              </a:extLst>
            </p:cNvPr>
            <p:cNvSpPr/>
            <p:nvPr/>
          </p:nvSpPr>
          <p:spPr>
            <a:xfrm rot="343434">
              <a:off x="263924" y="1871755"/>
              <a:ext cx="1217299" cy="1090655"/>
            </a:xfrm>
            <a:custGeom>
              <a:avLst/>
              <a:gdLst/>
              <a:ahLst/>
              <a:cxnLst/>
              <a:rect l="l" t="t" r="r" b="b"/>
              <a:pathLst>
                <a:path w="1217299" h="1090655">
                  <a:moveTo>
                    <a:pt x="0" y="0"/>
                  </a:moveTo>
                  <a:lnTo>
                    <a:pt x="1217300" y="0"/>
                  </a:lnTo>
                  <a:lnTo>
                    <a:pt x="1217300" y="1090655"/>
                  </a:lnTo>
                  <a:lnTo>
                    <a:pt x="0" y="1090655"/>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E34BC46F-7175-B607-52A9-ADF97BABEE24}"/>
                </a:ext>
              </a:extLst>
            </p:cNvPr>
            <p:cNvSpPr/>
            <p:nvPr/>
          </p:nvSpPr>
          <p:spPr>
            <a:xfrm rot="4112988">
              <a:off x="89157" y="3163619"/>
              <a:ext cx="1440696" cy="1173436"/>
            </a:xfrm>
            <a:custGeom>
              <a:avLst/>
              <a:gdLst/>
              <a:ahLst/>
              <a:cxnLst/>
              <a:rect l="l" t="t" r="r" b="b"/>
              <a:pathLst>
                <a:path w="1440696" h="1173436">
                  <a:moveTo>
                    <a:pt x="0" y="0"/>
                  </a:moveTo>
                  <a:lnTo>
                    <a:pt x="1440696" y="0"/>
                  </a:lnTo>
                  <a:lnTo>
                    <a:pt x="1440696" y="1173436"/>
                  </a:lnTo>
                  <a:lnTo>
                    <a:pt x="0" y="1173436"/>
                  </a:lnTo>
                  <a:lnTo>
                    <a:pt x="0" y="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C34271A3-B4ED-E4B3-990D-93679C8ABB96}"/>
                </a:ext>
              </a:extLst>
            </p:cNvPr>
            <p:cNvSpPr/>
            <p:nvPr/>
          </p:nvSpPr>
          <p:spPr>
            <a:xfrm rot="5859620">
              <a:off x="1340635" y="1644088"/>
              <a:ext cx="1217299" cy="1090655"/>
            </a:xfrm>
            <a:custGeom>
              <a:avLst/>
              <a:gdLst/>
              <a:ahLst/>
              <a:cxnLst/>
              <a:rect l="l" t="t" r="r" b="b"/>
              <a:pathLst>
                <a:path w="1217299" h="1090655">
                  <a:moveTo>
                    <a:pt x="0" y="0"/>
                  </a:moveTo>
                  <a:lnTo>
                    <a:pt x="1217299" y="0"/>
                  </a:lnTo>
                  <a:lnTo>
                    <a:pt x="1217299" y="1090655"/>
                  </a:lnTo>
                  <a:lnTo>
                    <a:pt x="0" y="1090655"/>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a:extLst>
              <a:ext uri="{FF2B5EF4-FFF2-40B4-BE49-F238E27FC236}">
                <a16:creationId xmlns:a16="http://schemas.microsoft.com/office/drawing/2014/main" id="{0632F1C1-0A61-1E13-B6DA-8B7012B706BD}"/>
              </a:ext>
            </a:extLst>
          </p:cNvPr>
          <p:cNvSpPr/>
          <p:nvPr/>
        </p:nvSpPr>
        <p:spPr>
          <a:xfrm rot="2929">
            <a:off x="381225" y="5993643"/>
            <a:ext cx="10022343" cy="0"/>
          </a:xfrm>
          <a:prstGeom prst="line">
            <a:avLst/>
          </a:prstGeom>
          <a:ln w="9525"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30279959-2F5E-6934-B95B-2C08E62DD5E9}"/>
              </a:ext>
            </a:extLst>
          </p:cNvPr>
          <p:cNvSpPr/>
          <p:nvPr/>
        </p:nvSpPr>
        <p:spPr>
          <a:xfrm>
            <a:off x="381227" y="6020139"/>
            <a:ext cx="1867215" cy="679275"/>
          </a:xfrm>
          <a:custGeom>
            <a:avLst/>
            <a:gdLst/>
            <a:ahLst/>
            <a:cxnLst/>
            <a:rect l="l" t="t" r="r" b="b"/>
            <a:pathLst>
              <a:path w="2800823" h="1018913">
                <a:moveTo>
                  <a:pt x="0" y="0"/>
                </a:moveTo>
                <a:lnTo>
                  <a:pt x="2800823" y="0"/>
                </a:lnTo>
                <a:lnTo>
                  <a:pt x="2800823" y="1018913"/>
                </a:lnTo>
                <a:lnTo>
                  <a:pt x="0" y="1018913"/>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8C6332EA-088F-98B4-62C2-B157C97981FF}"/>
              </a:ext>
            </a:extLst>
          </p:cNvPr>
          <p:cNvSpPr txBox="1"/>
          <p:nvPr/>
        </p:nvSpPr>
        <p:spPr>
          <a:xfrm>
            <a:off x="-1365152" y="196140"/>
            <a:ext cx="10845086" cy="687111"/>
          </a:xfrm>
          <a:prstGeom prst="rect">
            <a:avLst/>
          </a:prstGeom>
        </p:spPr>
        <p:txBody>
          <a:bodyPr wrap="square" lIns="0" tIns="0" rIns="0" bIns="0" rtlCol="0" anchor="t">
            <a:spAutoFit/>
          </a:bodyPr>
          <a:lstStyle/>
          <a:p>
            <a:pPr marL="0" marR="0" lvl="0" indent="0" algn="ctr" defTabSz="609630" rtl="0" eaLnBrk="1" fontAlgn="auto" latinLnBrk="0" hangingPunct="1">
              <a:lnSpc>
                <a:spcPts val="5833"/>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82B82"/>
                </a:solidFill>
                <a:effectLst/>
                <a:uLnTx/>
                <a:uFillTx/>
                <a:latin typeface="Poppins ExtraBold"/>
                <a:ea typeface="+mn-ea"/>
                <a:cs typeface="+mn-cs"/>
              </a:rPr>
              <a:t>DPUK TDF - the next 12 months</a:t>
            </a:r>
          </a:p>
        </p:txBody>
      </p:sp>
      <p:sp>
        <p:nvSpPr>
          <p:cNvPr id="12" name="TextBox 12">
            <a:extLst>
              <a:ext uri="{FF2B5EF4-FFF2-40B4-BE49-F238E27FC236}">
                <a16:creationId xmlns:a16="http://schemas.microsoft.com/office/drawing/2014/main" id="{04A21500-0D75-C4AB-FE0B-B033FC935F78}"/>
              </a:ext>
            </a:extLst>
          </p:cNvPr>
          <p:cNvSpPr txBox="1"/>
          <p:nvPr/>
        </p:nvSpPr>
        <p:spPr>
          <a:xfrm>
            <a:off x="533063" y="1293505"/>
            <a:ext cx="11056155" cy="5026632"/>
          </a:xfrm>
          <a:prstGeom prst="rect">
            <a:avLst/>
          </a:prstGeom>
        </p:spPr>
        <p:txBody>
          <a:bodyPr wrap="square" lIns="0" tIns="0" rIns="0" bIns="0" rtlCol="0" anchor="t">
            <a:spAutoFit/>
          </a:bodyPr>
          <a:lstStyle/>
          <a:p>
            <a:pPr marL="228611" marR="0" lvl="0" indent="-228611" algn="l" defTabSz="609630" rtl="0" eaLnBrk="1" fontAlgn="auto" latinLnBrk="0" hangingPunct="1">
              <a:lnSpc>
                <a:spcPct val="107000"/>
              </a:lnSpc>
              <a:spcBef>
                <a:spcPts val="0"/>
              </a:spcBef>
              <a:spcAft>
                <a:spcPts val="0"/>
              </a:spcAft>
              <a:buClrTx/>
              <a:buSzTx/>
              <a:buFont typeface="+mj-lt"/>
              <a:buAutoNum type="arabicParenR"/>
              <a:tabLst/>
              <a:defRPr/>
            </a:pPr>
            <a:r>
              <a:rPr kumimoji="0" lang="en-GB" sz="2667" b="1"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a:t>
            </a:r>
            <a:r>
              <a:rPr kumimoji="0" lang="en-GB" sz="2400" b="1"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Start READ-OUT!</a:t>
            </a:r>
          </a:p>
          <a:p>
            <a:pPr marL="228611" marR="0" lvl="0" indent="-228611" algn="l" defTabSz="609630" rtl="0" eaLnBrk="1" fontAlgn="auto" latinLnBrk="0" hangingPunct="1">
              <a:lnSpc>
                <a:spcPct val="107000"/>
              </a:lnSpc>
              <a:spcBef>
                <a:spcPts val="0"/>
              </a:spcBef>
              <a:spcAft>
                <a:spcPts val="0"/>
              </a:spcAft>
              <a:buClrTx/>
              <a:buSzTx/>
              <a:buFont typeface="+mj-lt"/>
              <a:buAutoNum type="arabicParenR"/>
              <a:tabLst/>
              <a:defRPr/>
            </a:pPr>
            <a:endParaRPr kumimoji="0" lang="en-GB" sz="2400" b="1"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228611" marR="0" lvl="0" indent="-228611" algn="l" defTabSz="609630" rtl="0" eaLnBrk="1" fontAlgn="auto" latinLnBrk="0" hangingPunct="1">
              <a:lnSpc>
                <a:spcPct val="107000"/>
              </a:lnSpc>
              <a:spcBef>
                <a:spcPts val="0"/>
              </a:spcBef>
              <a:spcAft>
                <a:spcPts val="0"/>
              </a:spcAft>
              <a:buClrTx/>
              <a:buSzTx/>
              <a:buFont typeface="+mj-lt"/>
              <a:buAutoNum type="arabicParenR"/>
              <a:tabLst/>
              <a:defRPr/>
            </a:pPr>
            <a:r>
              <a:rPr kumimoji="0" lang="en-GB" sz="2400" b="1"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Expand dementia infrastructure in diverse settings</a:t>
            </a:r>
            <a:endParaRPr kumimoji="0" lang="en-GB" sz="2400"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447675" marR="0" lvl="0" indent="-228600" algn="l" defTabSz="60963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400"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Use biomarkers &amp; cohorts for </a:t>
            </a:r>
            <a:r>
              <a:rPr kumimoji="0" lang="en-GB" sz="2400" b="0" i="0" u="none" strike="noStrike" kern="100" cap="none" spc="0" normalizeH="0" baseline="0" noProof="0" dirty="0" err="1">
                <a:ln>
                  <a:noFill/>
                </a:ln>
                <a:solidFill>
                  <a:prstClr val="black"/>
                </a:solidFill>
                <a:effectLst/>
                <a:uLnTx/>
                <a:uFillTx/>
                <a:latin typeface="Aptos"/>
                <a:ea typeface="Aptos"/>
                <a:cs typeface="Times New Roman" panose="02020603050405020304" pitchFamily="18" charset="0"/>
              </a:rPr>
              <a:t>prescreening</a:t>
            </a:r>
            <a:r>
              <a:rPr kumimoji="0" lang="en-GB" sz="2400"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registry in non-traditional settings </a:t>
            </a:r>
          </a:p>
          <a:p>
            <a:pPr marL="447675" marR="0" lvl="0" indent="-228600" algn="l" defTabSz="60963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sz="2400"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Mentorship/support to increase late phase trials infrastructure</a:t>
            </a:r>
          </a:p>
          <a:p>
            <a:pPr marL="447675" marR="0" lvl="0" indent="-228600" algn="l" defTabSz="609630" rtl="0" eaLnBrk="1" fontAlgn="auto" latinLnBrk="0" hangingPunct="1">
              <a:lnSpc>
                <a:spcPct val="107000"/>
              </a:lnSpc>
              <a:spcBef>
                <a:spcPts val="0"/>
              </a:spcBef>
              <a:spcAft>
                <a:spcPts val="533"/>
              </a:spcAft>
              <a:buClrTx/>
              <a:buSzTx/>
              <a:buFont typeface="Symbol" panose="05050102010706020507" pitchFamily="18" charset="2"/>
              <a:buChar char=""/>
              <a:tabLst/>
              <a:defRPr/>
            </a:pPr>
            <a:r>
              <a:rPr kumimoji="0" lang="en-GB" sz="2400"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Support UK service delivery</a:t>
            </a:r>
          </a:p>
          <a:p>
            <a:pPr marL="228611" marR="0" lvl="0" indent="-228611" algn="l" defTabSz="609630" rtl="0" eaLnBrk="1" fontAlgn="auto" latinLnBrk="0" hangingPunct="1">
              <a:lnSpc>
                <a:spcPct val="107000"/>
              </a:lnSpc>
              <a:spcBef>
                <a:spcPts val="0"/>
              </a:spcBef>
              <a:spcAft>
                <a:spcPts val="533"/>
              </a:spcAft>
              <a:buClrTx/>
              <a:buSzTx/>
              <a:buFont typeface="Symbol" panose="05050102010706020507" pitchFamily="18" charset="2"/>
              <a:buChar char=""/>
              <a:tabLst/>
              <a:defRPr/>
            </a:pPr>
            <a:endParaRPr kumimoji="0" lang="en-GB" sz="2400"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457200" marR="0" lvl="0" indent="-457200" algn="l" defTabSz="609630" rtl="0" eaLnBrk="1" fontAlgn="auto" latinLnBrk="0" hangingPunct="1">
              <a:lnSpc>
                <a:spcPct val="107000"/>
              </a:lnSpc>
              <a:spcBef>
                <a:spcPts val="0"/>
              </a:spcBef>
              <a:spcAft>
                <a:spcPts val="0"/>
              </a:spcAft>
              <a:buClrTx/>
              <a:buSzTx/>
              <a:buFont typeface="+mj-lt"/>
              <a:buAutoNum type="arabicParenR" startAt="3"/>
              <a:tabLst/>
              <a:defRPr/>
            </a:pPr>
            <a:r>
              <a:rPr kumimoji="0" lang="en-GB" sz="2400" b="1"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NHS linkage &amp; data sharing, beyond DPUK</a:t>
            </a:r>
          </a:p>
          <a:p>
            <a:pPr marL="228611" marR="0" lvl="0" indent="-228611" algn="l" defTabSz="609630" rtl="0" eaLnBrk="1" fontAlgn="auto" latinLnBrk="0" hangingPunct="1">
              <a:lnSpc>
                <a:spcPct val="107000"/>
              </a:lnSpc>
              <a:spcBef>
                <a:spcPts val="0"/>
              </a:spcBef>
              <a:spcAft>
                <a:spcPts val="0"/>
              </a:spcAft>
              <a:buClrTx/>
              <a:buSzTx/>
              <a:buFont typeface="+mj-lt"/>
              <a:buAutoNum type="arabicParenR" startAt="3"/>
              <a:tabLst/>
              <a:defRPr/>
            </a:pPr>
            <a:endParaRPr kumimoji="0" lang="en-GB" sz="2400" b="1"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0" marR="0" lvl="0" indent="0" algn="l" defTabSz="609630" rtl="0" eaLnBrk="1" fontAlgn="auto" latinLnBrk="0" hangingPunct="1">
              <a:lnSpc>
                <a:spcPct val="107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65A208CC-1E33-C1BB-61C4-E838FC381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0874" y="3508310"/>
            <a:ext cx="3512383" cy="3142976"/>
          </a:xfrm>
          <a:prstGeom prst="rect">
            <a:avLst/>
          </a:prstGeom>
        </p:spPr>
      </p:pic>
      <p:pic>
        <p:nvPicPr>
          <p:cNvPr id="13" name="Picture 12">
            <a:extLst>
              <a:ext uri="{FF2B5EF4-FFF2-40B4-BE49-F238E27FC236}">
                <a16:creationId xmlns:a16="http://schemas.microsoft.com/office/drawing/2014/main" id="{F3DD374A-9F1B-BD31-98B3-838571C81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1650" y="5038826"/>
            <a:ext cx="1072989" cy="548688"/>
          </a:xfrm>
          <a:prstGeom prst="rect">
            <a:avLst/>
          </a:prstGeom>
        </p:spPr>
      </p:pic>
      <p:sp>
        <p:nvSpPr>
          <p:cNvPr id="15" name="TextBox 14">
            <a:extLst>
              <a:ext uri="{FF2B5EF4-FFF2-40B4-BE49-F238E27FC236}">
                <a16:creationId xmlns:a16="http://schemas.microsoft.com/office/drawing/2014/main" id="{CC3CBA54-494F-3699-2E56-FE032EDFB8AA}"/>
              </a:ext>
            </a:extLst>
          </p:cNvPr>
          <p:cNvSpPr txBox="1"/>
          <p:nvPr/>
        </p:nvSpPr>
        <p:spPr>
          <a:xfrm>
            <a:off x="5386118" y="5076394"/>
            <a:ext cx="1160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DPUK3</a:t>
            </a:r>
          </a:p>
        </p:txBody>
      </p:sp>
    </p:spTree>
    <p:extLst>
      <p:ext uri="{BB962C8B-B14F-4D97-AF65-F5344CB8AC3E}">
        <p14:creationId xmlns:p14="http://schemas.microsoft.com/office/powerpoint/2010/main" val="40269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CasellaDiTesto 4">
            <a:extLst>
              <a:ext uri="{FF2B5EF4-FFF2-40B4-BE49-F238E27FC236}">
                <a16:creationId xmlns:a16="http://schemas.microsoft.com/office/drawing/2014/main" id="{B8072028-2F5F-7AE9-AE98-05E210CD5EDB}"/>
              </a:ext>
            </a:extLst>
          </p:cNvPr>
          <p:cNvSpPr txBox="1">
            <a:spLocks noChangeArrowheads="1"/>
          </p:cNvSpPr>
          <p:nvPr/>
        </p:nvSpPr>
        <p:spPr bwMode="auto">
          <a:xfrm>
            <a:off x="7378667" y="176929"/>
            <a:ext cx="7381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Arial" panose="020B0604020202020204" pitchFamily="34" charset="0"/>
              </a:rPr>
              <a:t>Ongoing AD clinical trials</a:t>
            </a:r>
          </a:p>
        </p:txBody>
      </p:sp>
      <p:sp>
        <p:nvSpPr>
          <p:cNvPr id="271378" name="CasellaDiTesto 7">
            <a:extLst>
              <a:ext uri="{FF2B5EF4-FFF2-40B4-BE49-F238E27FC236}">
                <a16:creationId xmlns:a16="http://schemas.microsoft.com/office/drawing/2014/main" id="{CD8D0AE6-2DB5-A460-8955-BDE6AA0F0062}"/>
              </a:ext>
            </a:extLst>
          </p:cNvPr>
          <p:cNvSpPr txBox="1">
            <a:spLocks noChangeArrowheads="1"/>
          </p:cNvSpPr>
          <p:nvPr/>
        </p:nvSpPr>
        <p:spPr bwMode="auto">
          <a:xfrm>
            <a:off x="9258758" y="6472965"/>
            <a:ext cx="28928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it-IT" altLang="en-US" sz="12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Cummings et al., Alzheimer’s Dement. 2024</a:t>
            </a:r>
          </a:p>
        </p:txBody>
      </p:sp>
      <p:sp>
        <p:nvSpPr>
          <p:cNvPr id="271394" name="textruta 1">
            <a:extLst>
              <a:ext uri="{FF2B5EF4-FFF2-40B4-BE49-F238E27FC236}">
                <a16:creationId xmlns:a16="http://schemas.microsoft.com/office/drawing/2014/main" id="{B7DCA5E8-236B-9C61-AF79-59B56A919AA7}"/>
              </a:ext>
            </a:extLst>
          </p:cNvPr>
          <p:cNvSpPr txBox="1">
            <a:spLocks noChangeArrowheads="1"/>
          </p:cNvSpPr>
          <p:nvPr/>
        </p:nvSpPr>
        <p:spPr bwMode="auto">
          <a:xfrm>
            <a:off x="2103438" y="5097464"/>
            <a:ext cx="233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sv-SE"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D1DAA273-D2DA-E96C-AD7C-E7762FD8D91C}"/>
              </a:ext>
            </a:extLst>
          </p:cNvPr>
          <p:cNvSpPr txBox="1"/>
          <p:nvPr/>
        </p:nvSpPr>
        <p:spPr>
          <a:xfrm>
            <a:off x="7543741" y="1179208"/>
            <a:ext cx="4607860" cy="513986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Over past 5 years: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80% increased diversity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More repurposed drugs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More in mild stages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More use of biomarkers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Combinations may be best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FC5B2FF4-CD54-859A-E335-5EB250C8E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66" y="176929"/>
            <a:ext cx="6843590" cy="6474036"/>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4A0A-2D93-95F2-EC52-3E477051F1FD}"/>
              </a:ext>
            </a:extLst>
          </p:cNvPr>
          <p:cNvSpPr>
            <a:spLocks noGrp="1"/>
          </p:cNvSpPr>
          <p:nvPr>
            <p:ph type="title"/>
          </p:nvPr>
        </p:nvSpPr>
        <p:spPr>
          <a:xfrm>
            <a:off x="1991544" y="231230"/>
            <a:ext cx="7886700" cy="821507"/>
          </a:xfrm>
        </p:spPr>
        <p:txBody>
          <a:bodyPr>
            <a:normAutofit/>
          </a:bodyPr>
          <a:lstStyle/>
          <a:p>
            <a:pPr algn="ctr"/>
            <a:r>
              <a:rPr lang="en-GB" sz="4000" b="1" dirty="0">
                <a:solidFill>
                  <a:srgbClr val="FF0000"/>
                </a:solidFill>
                <a:latin typeface="+mn-lt"/>
              </a:rPr>
              <a:t>Summary</a:t>
            </a:r>
          </a:p>
        </p:txBody>
      </p:sp>
      <p:sp>
        <p:nvSpPr>
          <p:cNvPr id="3" name="Content Placeholder 2">
            <a:extLst>
              <a:ext uri="{FF2B5EF4-FFF2-40B4-BE49-F238E27FC236}">
                <a16:creationId xmlns:a16="http://schemas.microsoft.com/office/drawing/2014/main" id="{28F08AE9-A4A0-B59A-04F7-C65EE3D24B29}"/>
              </a:ext>
            </a:extLst>
          </p:cNvPr>
          <p:cNvSpPr>
            <a:spLocks noGrp="1"/>
          </p:cNvSpPr>
          <p:nvPr>
            <p:ph idx="1"/>
          </p:nvPr>
        </p:nvSpPr>
        <p:spPr>
          <a:xfrm>
            <a:off x="303530" y="1253331"/>
            <a:ext cx="5792470" cy="4351338"/>
          </a:xfrm>
        </p:spPr>
        <p:txBody>
          <a:bodyPr>
            <a:noAutofit/>
          </a:bodyPr>
          <a:lstStyle/>
          <a:p>
            <a:pPr marL="342900" indent="-342900">
              <a:buFont typeface="Arial" panose="020B0604020202020204" pitchFamily="34" charset="0"/>
              <a:buChar char="•"/>
            </a:pPr>
            <a:r>
              <a:rPr lang="en-GB" sz="2800" b="1" kern="1200">
                <a:solidFill>
                  <a:prstClr val="black"/>
                </a:solidFill>
                <a:ea typeface="ＭＳ Ｐゴシック" pitchFamily="34" charset="-128"/>
              </a:rPr>
              <a:t>D</a:t>
            </a:r>
            <a:r>
              <a:rPr lang="en-GB" sz="2800" b="1">
                <a:solidFill>
                  <a:prstClr val="black"/>
                </a:solidFill>
              </a:rPr>
              <a:t>ementia trials </a:t>
            </a:r>
            <a:r>
              <a:rPr lang="en-GB" sz="2800" b="1" dirty="0">
                <a:solidFill>
                  <a:prstClr val="black"/>
                </a:solidFill>
              </a:rPr>
              <a:t>and management are changing </a:t>
            </a:r>
            <a:r>
              <a:rPr lang="en-GB" sz="2800" dirty="0">
                <a:solidFill>
                  <a:prstClr val="black"/>
                </a:solidFill>
              </a:rPr>
              <a:t>despite multiple hurdles</a:t>
            </a:r>
            <a:endParaRPr lang="en-GB" sz="2800" dirty="0">
              <a:cs typeface="Lao Sangam MN" pitchFamily="2" charset="0"/>
            </a:endParaRPr>
          </a:p>
          <a:p>
            <a:pPr marL="342900" indent="-342900">
              <a:buFont typeface="Arial" panose="020B0604020202020204" pitchFamily="34" charset="0"/>
              <a:buChar char="•"/>
            </a:pPr>
            <a:endParaRPr lang="en-GB" sz="2800" dirty="0">
              <a:cs typeface="Lao Sangam MN" pitchFamily="2" charset="0"/>
            </a:endParaRPr>
          </a:p>
          <a:p>
            <a:pPr marL="342900" indent="-342900">
              <a:buFont typeface="Arial" panose="020B0604020202020204" pitchFamily="34" charset="0"/>
              <a:buChar char="•"/>
            </a:pPr>
            <a:r>
              <a:rPr lang="en-GB" sz="2800" b="1" dirty="0">
                <a:cs typeface="Lao Sangam MN" pitchFamily="2" charset="0"/>
              </a:rPr>
              <a:t>Blood biomarkers  = opportunity</a:t>
            </a:r>
          </a:p>
          <a:p>
            <a:pPr marL="342900" indent="-342900">
              <a:buFont typeface="Arial" panose="020B0604020202020204" pitchFamily="34" charset="0"/>
              <a:buChar char="•"/>
            </a:pPr>
            <a:endParaRPr lang="en-GB" sz="2800" dirty="0">
              <a:cs typeface="Lao Sangam MN" pitchFamily="2" charset="0"/>
            </a:endParaRPr>
          </a:p>
          <a:p>
            <a:pPr marL="342900" indent="-342900">
              <a:buFont typeface="Arial" panose="020B0604020202020204" pitchFamily="34" charset="0"/>
              <a:buChar char="•"/>
            </a:pPr>
            <a:r>
              <a:rPr lang="en-GB" sz="2800" b="1" dirty="0">
                <a:cs typeface="Lao Sangam MN" pitchFamily="2" charset="0"/>
              </a:rPr>
              <a:t>More</a:t>
            </a:r>
            <a:r>
              <a:rPr lang="en-GB" sz="2800" dirty="0">
                <a:cs typeface="Lao Sangam MN" pitchFamily="2" charset="0"/>
              </a:rPr>
              <a:t> treatments and personalised risk management </a:t>
            </a:r>
            <a:r>
              <a:rPr lang="en-GB" sz="2800" b="1" dirty="0">
                <a:cs typeface="Lao Sangam MN" pitchFamily="2" charset="0"/>
              </a:rPr>
              <a:t>on the way</a:t>
            </a:r>
          </a:p>
          <a:p>
            <a:pPr marL="342900" indent="-342900">
              <a:buFont typeface="Arial" panose="020B0604020202020204" pitchFamily="34" charset="0"/>
              <a:buChar char="•"/>
            </a:pPr>
            <a:endParaRPr lang="en-GB" sz="2800" b="1" dirty="0">
              <a:solidFill>
                <a:prstClr val="black"/>
              </a:solidFill>
            </a:endParaRPr>
          </a:p>
          <a:p>
            <a:pPr marL="342900" indent="-342900">
              <a:buFont typeface="Arial" panose="020B0604020202020204" pitchFamily="34" charset="0"/>
              <a:buChar char="•"/>
            </a:pPr>
            <a:r>
              <a:rPr lang="en-GB" sz="2800" b="1" kern="1200" dirty="0">
                <a:solidFill>
                  <a:prstClr val="black"/>
                </a:solidFill>
                <a:ea typeface="ＭＳ Ｐゴシック" pitchFamily="34" charset="-128"/>
              </a:rPr>
              <a:t>We need everyone to get involved! </a:t>
            </a:r>
          </a:p>
          <a:p>
            <a:r>
              <a:rPr lang="en-GB" sz="2800" b="1" kern="1200" dirty="0">
                <a:solidFill>
                  <a:prstClr val="black"/>
                </a:solidFill>
                <a:ea typeface="ＭＳ Ｐゴシック" pitchFamily="34" charset="-128"/>
              </a:rPr>
              <a:t>     </a:t>
            </a:r>
            <a:endParaRPr lang="en-GB" sz="2800" dirty="0"/>
          </a:p>
        </p:txBody>
      </p:sp>
      <p:pic>
        <p:nvPicPr>
          <p:cNvPr id="5" name="Picture 4">
            <a:extLst>
              <a:ext uri="{FF2B5EF4-FFF2-40B4-BE49-F238E27FC236}">
                <a16:creationId xmlns:a16="http://schemas.microsoft.com/office/drawing/2014/main" id="{2CF3C118-CE49-769E-FC04-1A8406C62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11" y="1355994"/>
            <a:ext cx="5567959" cy="3705223"/>
          </a:xfrm>
          <a:prstGeom prst="rect">
            <a:avLst/>
          </a:prstGeom>
        </p:spPr>
      </p:pic>
    </p:spTree>
    <p:extLst>
      <p:ext uri="{BB962C8B-B14F-4D97-AF65-F5344CB8AC3E}">
        <p14:creationId xmlns:p14="http://schemas.microsoft.com/office/powerpoint/2010/main" val="4268919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DEAE0-EC23-1405-23A5-8588E91E18B4}"/>
              </a:ext>
            </a:extLst>
          </p:cNvPr>
          <p:cNvSpPr>
            <a:spLocks noGrp="1"/>
          </p:cNvSpPr>
          <p:nvPr>
            <p:ph idx="1"/>
          </p:nvPr>
        </p:nvSpPr>
        <p:spPr>
          <a:xfrm>
            <a:off x="330994" y="1615622"/>
            <a:ext cx="11165417" cy="4067175"/>
          </a:xfrm>
        </p:spPr>
        <p:txBody>
          <a:bodyPr/>
          <a:lstStyle/>
          <a:p>
            <a:pPr algn="ctr"/>
            <a:r>
              <a:rPr kumimoji="0" lang="en-GB" sz="4400" b="1" i="0" u="none" strike="noStrike" kern="1200" cap="none" spc="0" normalizeH="0" baseline="0" noProof="0" dirty="0">
                <a:ln>
                  <a:noFill/>
                </a:ln>
                <a:solidFill>
                  <a:srgbClr val="7030A0"/>
                </a:solidFill>
                <a:effectLst/>
                <a:uLnTx/>
                <a:uFillTx/>
                <a:latin typeface="Calibri"/>
                <a:ea typeface="+mn-ea"/>
                <a:cs typeface="+mn-cs"/>
              </a:rPr>
              <a:t>Thank you!</a:t>
            </a:r>
          </a:p>
          <a:p>
            <a:pPr algn="ctr"/>
            <a:endParaRPr lang="en-GB" sz="4400" b="1" kern="1200" dirty="0">
              <a:solidFill>
                <a:srgbClr val="7030A0"/>
              </a:solidFill>
              <a:latin typeface="Calibri"/>
            </a:endParaRPr>
          </a:p>
          <a:p>
            <a:pPr algn="ctr"/>
            <a:r>
              <a:rPr lang="en-GB" sz="4400" b="1" kern="1200" dirty="0">
                <a:solidFill>
                  <a:srgbClr val="7030A0"/>
                </a:solidFill>
                <a:latin typeface="Calibri"/>
              </a:rPr>
              <a:t>Questions?</a:t>
            </a:r>
          </a:p>
          <a:p>
            <a:pPr algn="ctr"/>
            <a:endParaRPr lang="en-GB" sz="4400" b="1" kern="1200" dirty="0">
              <a:solidFill>
                <a:srgbClr val="7030A0"/>
              </a:solidFill>
              <a:latin typeface="Calibri"/>
            </a:endParaRPr>
          </a:p>
        </p:txBody>
      </p:sp>
      <p:sp>
        <p:nvSpPr>
          <p:cNvPr id="4" name="Slide Number Placeholder 3">
            <a:extLst>
              <a:ext uri="{FF2B5EF4-FFF2-40B4-BE49-F238E27FC236}">
                <a16:creationId xmlns:a16="http://schemas.microsoft.com/office/drawing/2014/main" id="{C12FCFAC-03F7-2F49-F893-A701D81EA22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DEDB4-74EE-4130-B452-D283E379C50C}" type="slidenum">
              <a:rPr kumimoji="0" lang="en-GB" alt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alt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8069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2B588-6FCD-55DB-BB2B-2F999961D99D}"/>
              </a:ext>
            </a:extLst>
          </p:cNvPr>
          <p:cNvSpPr>
            <a:spLocks noGrp="1"/>
          </p:cNvSpPr>
          <p:nvPr>
            <p:ph type="title"/>
          </p:nvPr>
        </p:nvSpPr>
        <p:spPr>
          <a:xfrm>
            <a:off x="1824082" y="79338"/>
            <a:ext cx="8229600" cy="1143000"/>
          </a:xfrm>
        </p:spPr>
        <p:txBody>
          <a:bodyPr/>
          <a:lstStyle/>
          <a:p>
            <a:r>
              <a:rPr lang="en-GB" b="1" dirty="0">
                <a:solidFill>
                  <a:srgbClr val="FF0000"/>
                </a:solidFill>
              </a:rPr>
              <a:t>So where are we?</a:t>
            </a:r>
          </a:p>
        </p:txBody>
      </p:sp>
      <p:sp>
        <p:nvSpPr>
          <p:cNvPr id="3" name="Content Placeholder 2">
            <a:extLst>
              <a:ext uri="{FF2B5EF4-FFF2-40B4-BE49-F238E27FC236}">
                <a16:creationId xmlns:a16="http://schemas.microsoft.com/office/drawing/2014/main" id="{A0C6639E-03AC-1F1D-555C-C8AC8BD1F4DF}"/>
              </a:ext>
            </a:extLst>
          </p:cNvPr>
          <p:cNvSpPr>
            <a:spLocks noGrp="1"/>
          </p:cNvSpPr>
          <p:nvPr>
            <p:ph idx="1"/>
          </p:nvPr>
        </p:nvSpPr>
        <p:spPr>
          <a:xfrm>
            <a:off x="166729" y="1425424"/>
            <a:ext cx="6749886" cy="5259453"/>
          </a:xfrm>
        </p:spPr>
        <p:txBody>
          <a:bodyPr>
            <a:normAutofit/>
          </a:bodyPr>
          <a:lstStyle/>
          <a:p>
            <a:r>
              <a:rPr lang="en-GB" sz="2800" b="1" dirty="0"/>
              <a:t>Disease modifying drugs </a:t>
            </a:r>
            <a:r>
              <a:rPr lang="en-GB" sz="2800" dirty="0"/>
              <a:t>(e.g. </a:t>
            </a:r>
            <a:r>
              <a:rPr lang="en-GB" sz="2800" dirty="0" err="1"/>
              <a:t>lecanemab</a:t>
            </a:r>
            <a:r>
              <a:rPr lang="en-GB" sz="2800" dirty="0"/>
              <a:t>, donanemab) </a:t>
            </a:r>
            <a:r>
              <a:rPr lang="en-GB" sz="2800" b="1" dirty="0"/>
              <a:t>seem clinically meaningful</a:t>
            </a:r>
          </a:p>
          <a:p>
            <a:endParaRPr lang="en-GB" sz="2800" b="1" dirty="0"/>
          </a:p>
          <a:p>
            <a:r>
              <a:rPr lang="en-GB" sz="2800" b="1" dirty="0"/>
              <a:t>Likely initial use </a:t>
            </a:r>
            <a:r>
              <a:rPr lang="en-GB" sz="2800" dirty="0"/>
              <a:t>= &lt; 30k/year</a:t>
            </a:r>
          </a:p>
          <a:p>
            <a:endParaRPr lang="en-GB" sz="2800" dirty="0"/>
          </a:p>
          <a:p>
            <a:r>
              <a:rPr lang="en-GB" sz="2800" b="1" dirty="0"/>
              <a:t>Who will access and where?</a:t>
            </a:r>
          </a:p>
          <a:p>
            <a:endParaRPr lang="en-GB" sz="2800" b="1" dirty="0"/>
          </a:p>
          <a:p>
            <a:r>
              <a:rPr lang="en-GB" sz="2800" dirty="0">
                <a:solidFill>
                  <a:srgbClr val="000000"/>
                </a:solidFill>
                <a:latin typeface="STIX-Regular"/>
              </a:rPr>
              <a:t>Starting to have </a:t>
            </a:r>
            <a:r>
              <a:rPr lang="en-GB" sz="2800" b="1" dirty="0">
                <a:solidFill>
                  <a:srgbClr val="000000"/>
                </a:solidFill>
                <a:latin typeface="STIX-Regular"/>
              </a:rPr>
              <a:t>clinical impact and service implications</a:t>
            </a:r>
          </a:p>
          <a:p>
            <a:endParaRPr lang="en-GB" dirty="0">
              <a:solidFill>
                <a:srgbClr val="000000"/>
              </a:solidFill>
              <a:latin typeface="STIX-Regular"/>
            </a:endParaRPr>
          </a:p>
          <a:p>
            <a:endParaRPr lang="en-GB" dirty="0"/>
          </a:p>
        </p:txBody>
      </p:sp>
      <p:pic>
        <p:nvPicPr>
          <p:cNvPr id="4" name="Picture 3">
            <a:extLst>
              <a:ext uri="{FF2B5EF4-FFF2-40B4-BE49-F238E27FC236}">
                <a16:creationId xmlns:a16="http://schemas.microsoft.com/office/drawing/2014/main" id="{97C0B0C3-F9EE-FCE8-3A83-246152F00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244" y="1667250"/>
            <a:ext cx="4538986" cy="2979854"/>
          </a:xfrm>
          <a:prstGeom prst="rect">
            <a:avLst/>
          </a:prstGeom>
        </p:spPr>
      </p:pic>
    </p:spTree>
    <p:extLst>
      <p:ext uri="{BB962C8B-B14F-4D97-AF65-F5344CB8AC3E}">
        <p14:creationId xmlns:p14="http://schemas.microsoft.com/office/powerpoint/2010/main" val="8838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a:xfrm rot="3534460">
            <a:off x="11090931" y="4620343"/>
            <a:ext cx="720348" cy="586718"/>
          </a:xfrm>
          <a:prstGeom prst="rect">
            <a:avLst/>
          </a:prstGeom>
        </p:spPr>
      </p:pic>
      <p:pic>
        <p:nvPicPr>
          <p:cNvPr id="3" name="Picture 3"/>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4961235">
            <a:off x="10968655" y="4513735"/>
            <a:ext cx="571185" cy="511760"/>
          </a:xfrm>
          <a:prstGeom prst="rect">
            <a:avLst/>
          </a:prstGeom>
        </p:spPr>
      </p:pic>
      <p:pic>
        <p:nvPicPr>
          <p:cNvPr id="4" name="Picture 4"/>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6895320">
            <a:off x="11279249" y="5847547"/>
            <a:ext cx="758639" cy="679712"/>
          </a:xfrm>
          <a:prstGeom prst="rect">
            <a:avLst/>
          </a:prstGeom>
        </p:spPr>
      </p:pic>
      <p:pic>
        <p:nvPicPr>
          <p:cNvPr id="5" name="Picture 5"/>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343434">
            <a:off x="11012515" y="5389654"/>
            <a:ext cx="608650" cy="545327"/>
          </a:xfrm>
          <a:prstGeom prst="rect">
            <a:avLst/>
          </a:prstGeom>
        </p:spPr>
      </p:pic>
      <p:pic>
        <p:nvPicPr>
          <p:cNvPr id="7" name="Picture 7"/>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a:xfrm rot="4112988">
            <a:off x="10925131" y="6035586"/>
            <a:ext cx="720348" cy="586718"/>
          </a:xfrm>
          <a:prstGeom prst="rect">
            <a:avLst/>
          </a:prstGeom>
        </p:spPr>
      </p:pic>
      <p:pic>
        <p:nvPicPr>
          <p:cNvPr id="8" name="Picture 8"/>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5859620">
            <a:off x="11550870" y="5275821"/>
            <a:ext cx="608650" cy="545327"/>
          </a:xfrm>
          <a:prstGeom prst="rect">
            <a:avLst/>
          </a:prstGeom>
        </p:spPr>
      </p:pic>
      <p:sp>
        <p:nvSpPr>
          <p:cNvPr id="12" name="AutoShape 12"/>
          <p:cNvSpPr/>
          <p:nvPr/>
        </p:nvSpPr>
        <p:spPr>
          <a:xfrm rot="2929">
            <a:off x="381225" y="5993643"/>
            <a:ext cx="10022343" cy="0"/>
          </a:xfrm>
          <a:prstGeom prst="line">
            <a:avLst/>
          </a:prstGeom>
          <a:ln w="9525"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88732089-397B-E622-2858-5E400E66A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80" y="448646"/>
            <a:ext cx="9906632" cy="1930438"/>
          </a:xfrm>
          <a:prstGeom prst="rect">
            <a:avLst/>
          </a:prstGeom>
        </p:spPr>
      </p:pic>
      <p:pic>
        <p:nvPicPr>
          <p:cNvPr id="15" name="Picture 14">
            <a:extLst>
              <a:ext uri="{FF2B5EF4-FFF2-40B4-BE49-F238E27FC236}">
                <a16:creationId xmlns:a16="http://schemas.microsoft.com/office/drawing/2014/main" id="{074DD9AE-58D1-8A1B-C662-640B5992E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815" y="2667001"/>
            <a:ext cx="4669941" cy="918543"/>
          </a:xfrm>
          <a:prstGeom prst="rect">
            <a:avLst/>
          </a:prstGeom>
        </p:spPr>
      </p:pic>
      <p:pic>
        <p:nvPicPr>
          <p:cNvPr id="16" name="Picture 15">
            <a:extLst>
              <a:ext uri="{FF2B5EF4-FFF2-40B4-BE49-F238E27FC236}">
                <a16:creationId xmlns:a16="http://schemas.microsoft.com/office/drawing/2014/main" id="{D317176F-15A6-AF2A-AD80-E03047D17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227" y="3232387"/>
            <a:ext cx="4636764" cy="2208786"/>
          </a:xfrm>
          <a:prstGeom prst="rect">
            <a:avLst/>
          </a:prstGeom>
        </p:spPr>
      </p:pic>
      <p:pic>
        <p:nvPicPr>
          <p:cNvPr id="17" name="Picture 16">
            <a:extLst>
              <a:ext uri="{FF2B5EF4-FFF2-40B4-BE49-F238E27FC236}">
                <a16:creationId xmlns:a16="http://schemas.microsoft.com/office/drawing/2014/main" id="{CEED33A1-130E-8599-8363-DFC8E489C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6277" y="3696842"/>
            <a:ext cx="4755292" cy="849449"/>
          </a:xfrm>
          <a:prstGeom prst="rect">
            <a:avLst/>
          </a:prstGeom>
        </p:spPr>
      </p:pic>
      <p:sp>
        <p:nvSpPr>
          <p:cNvPr id="18" name="TextBox 17">
            <a:extLst>
              <a:ext uri="{FF2B5EF4-FFF2-40B4-BE49-F238E27FC236}">
                <a16:creationId xmlns:a16="http://schemas.microsoft.com/office/drawing/2014/main" id="{8F021D89-CE80-398B-2D3F-3967907C6398}"/>
              </a:ext>
            </a:extLst>
          </p:cNvPr>
          <p:cNvSpPr txBox="1"/>
          <p:nvPr/>
        </p:nvSpPr>
        <p:spPr>
          <a:xfrm>
            <a:off x="5398263" y="2475056"/>
            <a:ext cx="5005304" cy="2465949"/>
          </a:xfrm>
          <a:prstGeom prst="rect">
            <a:avLst/>
          </a:prstGeom>
          <a:noFill/>
          <a:ln>
            <a:solidFill>
              <a:schemeClr val="tx2"/>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698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a:xfrm rot="3534460">
            <a:off x="11090931" y="4620343"/>
            <a:ext cx="720348" cy="586718"/>
          </a:xfrm>
          <a:prstGeom prst="rect">
            <a:avLst/>
          </a:prstGeom>
        </p:spPr>
      </p:pic>
      <p:pic>
        <p:nvPicPr>
          <p:cNvPr id="3" name="Picture 3"/>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4961235">
            <a:off x="10968655" y="4513735"/>
            <a:ext cx="571185" cy="511760"/>
          </a:xfrm>
          <a:prstGeom prst="rect">
            <a:avLst/>
          </a:prstGeom>
        </p:spPr>
      </p:pic>
      <p:pic>
        <p:nvPicPr>
          <p:cNvPr id="4" name="Picture 4"/>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6895320">
            <a:off x="11279249" y="5847547"/>
            <a:ext cx="758639" cy="679712"/>
          </a:xfrm>
          <a:prstGeom prst="rect">
            <a:avLst/>
          </a:prstGeom>
        </p:spPr>
      </p:pic>
      <p:pic>
        <p:nvPicPr>
          <p:cNvPr id="5" name="Picture 5"/>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343434">
            <a:off x="11012515" y="5389654"/>
            <a:ext cx="608650" cy="545327"/>
          </a:xfrm>
          <a:prstGeom prst="rect">
            <a:avLst/>
          </a:prstGeom>
        </p:spPr>
      </p:pic>
      <p:pic>
        <p:nvPicPr>
          <p:cNvPr id="7" name="Picture 7"/>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a:xfrm rot="4112988">
            <a:off x="10925131" y="6035586"/>
            <a:ext cx="720348" cy="586718"/>
          </a:xfrm>
          <a:prstGeom prst="rect">
            <a:avLst/>
          </a:prstGeom>
        </p:spPr>
      </p:pic>
      <p:pic>
        <p:nvPicPr>
          <p:cNvPr id="8" name="Picture 8"/>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a:xfrm rot="5859620">
            <a:off x="11550870" y="5275821"/>
            <a:ext cx="608650" cy="545327"/>
          </a:xfrm>
          <a:prstGeom prst="rect">
            <a:avLst/>
          </a:prstGeom>
        </p:spPr>
      </p:pic>
      <p:sp>
        <p:nvSpPr>
          <p:cNvPr id="11" name="TextBox 11"/>
          <p:cNvSpPr txBox="1"/>
          <p:nvPr/>
        </p:nvSpPr>
        <p:spPr>
          <a:xfrm>
            <a:off x="495061" y="367085"/>
            <a:ext cx="11201877" cy="5295232"/>
          </a:xfrm>
          <a:prstGeom prst="rect">
            <a:avLst/>
          </a:prstGeom>
        </p:spPr>
        <p:txBody>
          <a:bodyPr wrap="square" lIns="0" tIns="0" rIns="0" bIns="0" rtlCol="0" anchor="t">
            <a:spAutoFit/>
          </a:bodyPr>
          <a:lstStyle/>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1867" b="0" i="0" u="none" strike="noStrike" kern="1200" cap="none" spc="0" normalizeH="0" baseline="0" noProof="0" dirty="0">
              <a:ln>
                <a:noFill/>
              </a:ln>
              <a:solidFill>
                <a:srgbClr val="545454"/>
              </a:solidFill>
              <a:effectLst/>
              <a:uLnTx/>
              <a:uFillTx/>
              <a:latin typeface="Poppins"/>
              <a:ea typeface="+mn-ea"/>
              <a:cs typeface="+mn-cs"/>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2021/22 - </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44% drop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recruitment to clinical trials over 5 years</a:t>
            </a: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Number of clinical trials per year </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fell by 41%</a:t>
            </a: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61 recruited to late phase dementia trials in England </a:t>
            </a: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ts val="2333"/>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2021 - Life Sciences Vision &amp; The Future of UK Clinical Research Delivery</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ts val="2333"/>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2022 - ARUK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‘We are at a tipping point for progress in dementia research’</a:t>
            </a:r>
          </a:p>
          <a:p>
            <a:pPr marL="0" marR="0" lvl="0" indent="0" algn="l" defTabSz="609630" rtl="0" eaLnBrk="1" fontAlgn="auto" latinLnBrk="0" hangingPunct="1">
              <a:lnSpc>
                <a:spcPts val="2333"/>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ts val="2333"/>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2023 -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O'Shaughnessy review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research not well prioritised in NHS and</a:t>
            </a:r>
          </a:p>
          <a:p>
            <a:pPr marL="0" marR="0" lvl="0" indent="0" algn="l" defTabSz="609630" rtl="0" eaLnBrk="1" fontAlgn="auto" latinLnBrk="0" hangingPunct="1">
              <a:lnSpc>
                <a:spcPts val="2333"/>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609630" rtl="0" eaLnBrk="1" fontAlgn="auto" latinLnBrk="0" hangingPunct="1">
              <a:lnSpc>
                <a:spcPts val="2333"/>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value of participating not effectively communicated</a:t>
            </a: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US" sz="1666" b="0" i="0" u="none" strike="noStrike" kern="1200" cap="none" spc="0" normalizeH="0" baseline="0" noProof="0" dirty="0">
              <a:ln>
                <a:noFill/>
              </a:ln>
              <a:solidFill>
                <a:srgbClr val="545454"/>
              </a:solidFill>
              <a:effectLst/>
              <a:uLnTx/>
              <a:uFillTx/>
              <a:latin typeface="Poppins"/>
              <a:ea typeface="+mn-ea"/>
              <a:cs typeface="+mn-cs"/>
            </a:endParaRPr>
          </a:p>
          <a:p>
            <a:pPr marL="228611" marR="0" lvl="0" indent="-228611" algn="l" defTabSz="609630" rtl="0" eaLnBrk="1" fontAlgn="auto" latinLnBrk="0" hangingPunct="1">
              <a:lnSpc>
                <a:spcPts val="2333"/>
              </a:lnSpc>
              <a:spcBef>
                <a:spcPts val="0"/>
              </a:spcBef>
              <a:spcAft>
                <a:spcPts val="0"/>
              </a:spcAft>
              <a:buClrTx/>
              <a:buSzTx/>
              <a:buFont typeface="Arial" panose="020B0604020202020204" pitchFamily="34" charset="0"/>
              <a:buChar char="•"/>
              <a:tabLst/>
              <a:defRPr/>
            </a:pPr>
            <a:endParaRPr kumimoji="0" lang="en-US" sz="1666" b="0" i="0" u="none" strike="noStrike" kern="1200" cap="none" spc="0" normalizeH="0" baseline="0" noProof="0" dirty="0">
              <a:ln>
                <a:noFill/>
              </a:ln>
              <a:solidFill>
                <a:srgbClr val="545454"/>
              </a:solidFill>
              <a:effectLst/>
              <a:uLnTx/>
              <a:uFillTx/>
              <a:latin typeface="Poppins"/>
              <a:ea typeface="+mn-ea"/>
              <a:cs typeface="+mn-cs"/>
            </a:endParaRPr>
          </a:p>
        </p:txBody>
      </p:sp>
      <p:sp>
        <p:nvSpPr>
          <p:cNvPr id="12" name="AutoShape 12"/>
          <p:cNvSpPr/>
          <p:nvPr/>
        </p:nvSpPr>
        <p:spPr>
          <a:xfrm rot="2929">
            <a:off x="381225" y="5993643"/>
            <a:ext cx="10022343" cy="0"/>
          </a:xfrm>
          <a:prstGeom prst="line">
            <a:avLst/>
          </a:prstGeom>
          <a:ln w="9525"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FDD6A-08FC-2DC7-BB7D-7B5FEE0DAB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C9D7ECE-07A4-6804-4C8E-CBD5044BF34C}"/>
              </a:ext>
            </a:extLst>
          </p:cNvPr>
          <p:cNvGrpSpPr/>
          <p:nvPr/>
        </p:nvGrpSpPr>
        <p:grpSpPr>
          <a:xfrm>
            <a:off x="10880553" y="4453776"/>
            <a:ext cx="1285439" cy="2317675"/>
            <a:chOff x="0" y="0"/>
            <a:chExt cx="2570878" cy="4635349"/>
          </a:xfrm>
        </p:grpSpPr>
        <p:sp>
          <p:nvSpPr>
            <p:cNvPr id="3" name="Freeform 3">
              <a:extLst>
                <a:ext uri="{FF2B5EF4-FFF2-40B4-BE49-F238E27FC236}">
                  <a16:creationId xmlns:a16="http://schemas.microsoft.com/office/drawing/2014/main" id="{59AD1A17-2042-BD61-BAE2-C89A89A822D4}"/>
                </a:ext>
              </a:extLst>
            </p:cNvPr>
            <p:cNvSpPr/>
            <p:nvPr/>
          </p:nvSpPr>
          <p:spPr>
            <a:xfrm rot="3534460">
              <a:off x="420758" y="333134"/>
              <a:ext cx="1440696" cy="1173436"/>
            </a:xfrm>
            <a:custGeom>
              <a:avLst/>
              <a:gdLst/>
              <a:ahLst/>
              <a:cxnLst/>
              <a:rect l="l" t="t" r="r" b="b"/>
              <a:pathLst>
                <a:path w="1440696" h="1173436">
                  <a:moveTo>
                    <a:pt x="0" y="0"/>
                  </a:moveTo>
                  <a:lnTo>
                    <a:pt x="1440696" y="0"/>
                  </a:lnTo>
                  <a:lnTo>
                    <a:pt x="1440696" y="1173436"/>
                  </a:lnTo>
                  <a:lnTo>
                    <a:pt x="0" y="1173436"/>
                  </a:lnTo>
                  <a:lnTo>
                    <a:pt x="0" y="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2FB4FFB-0AC0-C5CA-3956-5B969115BBA1}"/>
                </a:ext>
              </a:extLst>
            </p:cNvPr>
            <p:cNvSpPr/>
            <p:nvPr/>
          </p:nvSpPr>
          <p:spPr>
            <a:xfrm rot="-4961235">
              <a:off x="176205" y="119918"/>
              <a:ext cx="1142369" cy="1023520"/>
            </a:xfrm>
            <a:custGeom>
              <a:avLst/>
              <a:gdLst/>
              <a:ahLst/>
              <a:cxnLst/>
              <a:rect l="l" t="t" r="r" b="b"/>
              <a:pathLst>
                <a:path w="1142369" h="1023520">
                  <a:moveTo>
                    <a:pt x="0" y="0"/>
                  </a:moveTo>
                  <a:lnTo>
                    <a:pt x="1142369" y="0"/>
                  </a:lnTo>
                  <a:lnTo>
                    <a:pt x="1142369" y="1023520"/>
                  </a:lnTo>
                  <a:lnTo>
                    <a:pt x="0" y="1023520"/>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C3219E9-A8CB-2B81-FA10-EF21A57A4330}"/>
                </a:ext>
              </a:extLst>
            </p:cNvPr>
            <p:cNvSpPr/>
            <p:nvPr/>
          </p:nvSpPr>
          <p:spPr>
            <a:xfrm rot="6895320">
              <a:off x="797392" y="2787543"/>
              <a:ext cx="1517278" cy="1359424"/>
            </a:xfrm>
            <a:custGeom>
              <a:avLst/>
              <a:gdLst/>
              <a:ahLst/>
              <a:cxnLst/>
              <a:rect l="l" t="t" r="r" b="b"/>
              <a:pathLst>
                <a:path w="1517278" h="1359424">
                  <a:moveTo>
                    <a:pt x="0" y="0"/>
                  </a:moveTo>
                  <a:lnTo>
                    <a:pt x="1517278" y="0"/>
                  </a:lnTo>
                  <a:lnTo>
                    <a:pt x="1517278" y="1359424"/>
                  </a:lnTo>
                  <a:lnTo>
                    <a:pt x="0" y="1359424"/>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E24158F-7F87-A73D-E82C-90E12192B5A8}"/>
                </a:ext>
              </a:extLst>
            </p:cNvPr>
            <p:cNvSpPr/>
            <p:nvPr/>
          </p:nvSpPr>
          <p:spPr>
            <a:xfrm rot="343434">
              <a:off x="263924" y="1871755"/>
              <a:ext cx="1217299" cy="1090655"/>
            </a:xfrm>
            <a:custGeom>
              <a:avLst/>
              <a:gdLst/>
              <a:ahLst/>
              <a:cxnLst/>
              <a:rect l="l" t="t" r="r" b="b"/>
              <a:pathLst>
                <a:path w="1217299" h="1090655">
                  <a:moveTo>
                    <a:pt x="0" y="0"/>
                  </a:moveTo>
                  <a:lnTo>
                    <a:pt x="1217300" y="0"/>
                  </a:lnTo>
                  <a:lnTo>
                    <a:pt x="1217300" y="1090655"/>
                  </a:lnTo>
                  <a:lnTo>
                    <a:pt x="0" y="1090655"/>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F462B86-9332-EB4B-E9D9-A0A1C3BBB634}"/>
                </a:ext>
              </a:extLst>
            </p:cNvPr>
            <p:cNvSpPr/>
            <p:nvPr/>
          </p:nvSpPr>
          <p:spPr>
            <a:xfrm rot="4112988">
              <a:off x="89157" y="3163619"/>
              <a:ext cx="1440696" cy="1173436"/>
            </a:xfrm>
            <a:custGeom>
              <a:avLst/>
              <a:gdLst/>
              <a:ahLst/>
              <a:cxnLst/>
              <a:rect l="l" t="t" r="r" b="b"/>
              <a:pathLst>
                <a:path w="1440696" h="1173436">
                  <a:moveTo>
                    <a:pt x="0" y="0"/>
                  </a:moveTo>
                  <a:lnTo>
                    <a:pt x="1440696" y="0"/>
                  </a:lnTo>
                  <a:lnTo>
                    <a:pt x="1440696" y="1173436"/>
                  </a:lnTo>
                  <a:lnTo>
                    <a:pt x="0" y="1173436"/>
                  </a:lnTo>
                  <a:lnTo>
                    <a:pt x="0" y="0"/>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8708A9E-D241-56AE-1A3F-CF554720893B}"/>
                </a:ext>
              </a:extLst>
            </p:cNvPr>
            <p:cNvSpPr/>
            <p:nvPr/>
          </p:nvSpPr>
          <p:spPr>
            <a:xfrm rot="5859620">
              <a:off x="1340635" y="1644088"/>
              <a:ext cx="1217299" cy="1090655"/>
            </a:xfrm>
            <a:custGeom>
              <a:avLst/>
              <a:gdLst/>
              <a:ahLst/>
              <a:cxnLst/>
              <a:rect l="l" t="t" r="r" b="b"/>
              <a:pathLst>
                <a:path w="1217299" h="1090655">
                  <a:moveTo>
                    <a:pt x="0" y="0"/>
                  </a:moveTo>
                  <a:lnTo>
                    <a:pt x="1217299" y="0"/>
                  </a:lnTo>
                  <a:lnTo>
                    <a:pt x="1217299" y="1090655"/>
                  </a:lnTo>
                  <a:lnTo>
                    <a:pt x="0" y="1090655"/>
                  </a:lnTo>
                  <a:lnTo>
                    <a:pt x="0" y="0"/>
                  </a:lnTo>
                  <a:close/>
                </a:path>
              </a:pathLst>
            </a:custGeom>
            <a:blipFill>
              <a:blip r:embed="rId3">
                <a:alphaModFix amt="70000"/>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a:extLst>
              <a:ext uri="{FF2B5EF4-FFF2-40B4-BE49-F238E27FC236}">
                <a16:creationId xmlns:a16="http://schemas.microsoft.com/office/drawing/2014/main" id="{8D42574C-D79A-82DE-44D3-43A9C771B7B5}"/>
              </a:ext>
            </a:extLst>
          </p:cNvPr>
          <p:cNvSpPr/>
          <p:nvPr/>
        </p:nvSpPr>
        <p:spPr>
          <a:xfrm rot="2929">
            <a:off x="381225" y="5993643"/>
            <a:ext cx="10022343" cy="0"/>
          </a:xfrm>
          <a:prstGeom prst="line">
            <a:avLst/>
          </a:prstGeom>
          <a:ln w="9525"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01220494-7237-2F34-FB3A-44AC6D3B1C1C}"/>
              </a:ext>
            </a:extLst>
          </p:cNvPr>
          <p:cNvSpPr txBox="1"/>
          <p:nvPr/>
        </p:nvSpPr>
        <p:spPr>
          <a:xfrm>
            <a:off x="-961787" y="389176"/>
            <a:ext cx="7772400" cy="707438"/>
          </a:xfrm>
          <a:prstGeom prst="rect">
            <a:avLst/>
          </a:prstGeom>
        </p:spPr>
        <p:txBody>
          <a:bodyPr wrap="square" lIns="0" tIns="0" rIns="0" bIns="0" rtlCol="0" anchor="t">
            <a:spAutoFit/>
          </a:bodyPr>
          <a:lstStyle/>
          <a:p>
            <a:pPr marL="0" marR="0" lvl="0" indent="0" algn="ctr" defTabSz="609630" rtl="0" eaLnBrk="1" fontAlgn="auto" latinLnBrk="0" hangingPunct="1">
              <a:lnSpc>
                <a:spcPts val="5833"/>
              </a:lnSpc>
              <a:spcBef>
                <a:spcPts val="0"/>
              </a:spcBef>
              <a:spcAft>
                <a:spcPts val="0"/>
              </a:spcAft>
              <a:buClrTx/>
              <a:buSzTx/>
              <a:buFontTx/>
              <a:buNone/>
              <a:tabLst/>
              <a:defRPr/>
            </a:pPr>
            <a:r>
              <a:rPr kumimoji="0" lang="en-US" sz="4166" b="0" i="0" u="none" strike="noStrike" kern="1200" cap="none" spc="0" normalizeH="0" baseline="0" noProof="0" dirty="0">
                <a:ln>
                  <a:noFill/>
                </a:ln>
                <a:solidFill>
                  <a:srgbClr val="582B82"/>
                </a:solidFill>
                <a:effectLst/>
                <a:uLnTx/>
                <a:uFillTx/>
                <a:latin typeface="Poppins ExtraBold"/>
                <a:ea typeface="+mn-ea"/>
                <a:cs typeface="+mn-cs"/>
              </a:rPr>
              <a:t>Trials need to be</a:t>
            </a:r>
          </a:p>
        </p:txBody>
      </p:sp>
      <p:sp>
        <p:nvSpPr>
          <p:cNvPr id="12" name="TextBox 12">
            <a:extLst>
              <a:ext uri="{FF2B5EF4-FFF2-40B4-BE49-F238E27FC236}">
                <a16:creationId xmlns:a16="http://schemas.microsoft.com/office/drawing/2014/main" id="{749B0A10-9868-5A55-6CBF-80B1D6449852}"/>
              </a:ext>
            </a:extLst>
          </p:cNvPr>
          <p:cNvSpPr txBox="1"/>
          <p:nvPr/>
        </p:nvSpPr>
        <p:spPr>
          <a:xfrm>
            <a:off x="744690" y="1626988"/>
            <a:ext cx="10269201" cy="3832011"/>
          </a:xfrm>
          <a:prstGeom prst="rect">
            <a:avLst/>
          </a:prstGeom>
        </p:spPr>
        <p:txBody>
          <a:bodyPr wrap="square" lIns="0" tIns="0" rIns="0" bIns="0" rtlCol="0" anchor="t">
            <a:spAutoFit/>
          </a:bodyPr>
          <a:lstStyle/>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r>
              <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Faster</a:t>
            </a:r>
          </a:p>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endPar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r>
              <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More efficient </a:t>
            </a:r>
          </a:p>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endPar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r>
              <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Real world/embedded</a:t>
            </a:r>
          </a:p>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endPar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endParaRPr>
          </a:p>
          <a:p>
            <a:pPr marL="381019" marR="0" lvl="0" indent="-381019" algn="l" defTabSz="609630" rtl="0" eaLnBrk="1" fontAlgn="auto" latinLnBrk="0" hangingPunct="1">
              <a:lnSpc>
                <a:spcPct val="107000"/>
              </a:lnSpc>
              <a:spcBef>
                <a:spcPts val="0"/>
              </a:spcBef>
              <a:spcAft>
                <a:spcPts val="0"/>
              </a:spcAft>
              <a:buClrTx/>
              <a:buSzTx/>
              <a:buFont typeface="Wingdings" panose="05000000000000000000" pitchFamily="2" charset="2"/>
              <a:buChar char="ü"/>
              <a:tabLst/>
              <a:defRPr/>
            </a:pPr>
            <a:r>
              <a:rPr kumimoji="0" lang="en-GB" sz="2933" b="0" i="0" u="none" strike="noStrike" kern="100" cap="none" spc="0" normalizeH="0" baseline="0" noProof="0" dirty="0">
                <a:ln>
                  <a:noFill/>
                </a:ln>
                <a:solidFill>
                  <a:prstClr val="black"/>
                </a:solidFill>
                <a:effectLst/>
                <a:uLnTx/>
                <a:uFillTx/>
                <a:latin typeface="Aptos"/>
                <a:ea typeface="Aptos"/>
                <a:cs typeface="Times New Roman" panose="02020603050405020304" pitchFamily="18" charset="0"/>
              </a:rPr>
              <a:t> UK and beyond</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50B50DAB-62C3-3D47-0148-6D7627855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845" y="1572316"/>
            <a:ext cx="5932830" cy="4048936"/>
          </a:xfrm>
          <a:prstGeom prst="rect">
            <a:avLst/>
          </a:prstGeom>
        </p:spPr>
      </p:pic>
    </p:spTree>
    <p:extLst>
      <p:ext uri="{BB962C8B-B14F-4D97-AF65-F5344CB8AC3E}">
        <p14:creationId xmlns:p14="http://schemas.microsoft.com/office/powerpoint/2010/main" val="1051517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AF41-1158-272D-E4AE-DF3E2F123ED7}"/>
              </a:ext>
            </a:extLst>
          </p:cNvPr>
          <p:cNvSpPr>
            <a:spLocks noGrp="1"/>
          </p:cNvSpPr>
          <p:nvPr>
            <p:ph type="title"/>
          </p:nvPr>
        </p:nvSpPr>
        <p:spPr>
          <a:xfrm>
            <a:off x="512238" y="571587"/>
            <a:ext cx="11167533" cy="423862"/>
          </a:xfrm>
        </p:spPr>
        <p:txBody>
          <a:bodyPr>
            <a:normAutofit fontScale="90000"/>
          </a:bodyPr>
          <a:lstStyle/>
          <a:p>
            <a:r>
              <a:rPr kumimoji="0" lang="en-GB" sz="3600" b="1" i="0" u="none" strike="noStrike" kern="1200" cap="none" spc="0" normalizeH="0" baseline="0" noProof="0" dirty="0">
                <a:ln>
                  <a:noFill/>
                </a:ln>
                <a:solidFill>
                  <a:srgbClr val="7030A0"/>
                </a:solidFill>
                <a:effectLst/>
                <a:uLnTx/>
                <a:uFillTx/>
                <a:latin typeface="Calibri" panose="020F0502020204030204" pitchFamily="34" charset="0"/>
                <a:ea typeface="+mj-ea"/>
                <a:cs typeface="Calibri" panose="020F0502020204030204" pitchFamily="34" charset="0"/>
              </a:rPr>
              <a:t>UK Dementia Infrastructure Changes</a:t>
            </a:r>
            <a:endParaRPr lang="en-GB" sz="3600" dirty="0"/>
          </a:p>
        </p:txBody>
      </p:sp>
      <p:sp>
        <p:nvSpPr>
          <p:cNvPr id="3" name="Content Placeholder 2">
            <a:extLst>
              <a:ext uri="{FF2B5EF4-FFF2-40B4-BE49-F238E27FC236}">
                <a16:creationId xmlns:a16="http://schemas.microsoft.com/office/drawing/2014/main" id="{AB671FE3-978A-847A-EFA9-6B2CE4CFA5E9}"/>
              </a:ext>
            </a:extLst>
          </p:cNvPr>
          <p:cNvSpPr>
            <a:spLocks noGrp="1"/>
          </p:cNvSpPr>
          <p:nvPr>
            <p:ph idx="1"/>
          </p:nvPr>
        </p:nvSpPr>
        <p:spPr>
          <a:xfrm>
            <a:off x="512238" y="2337606"/>
            <a:ext cx="11165417" cy="4067175"/>
          </a:xfrm>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Dementia Mission &amp; Dementia Trials Accelerator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NIHR D-TRC Trials Network</a:t>
            </a:r>
            <a:endParaRPr lang="en-GB" sz="2800" kern="1200" dirty="0">
              <a:solidFill>
                <a:srgbClr val="000000"/>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Dementias Platform UK 3</a:t>
            </a:r>
          </a:p>
          <a:p>
            <a:endParaRPr lang="en-GB" dirty="0"/>
          </a:p>
        </p:txBody>
      </p:sp>
      <p:sp>
        <p:nvSpPr>
          <p:cNvPr id="4" name="Slide Number Placeholder 3">
            <a:extLst>
              <a:ext uri="{FF2B5EF4-FFF2-40B4-BE49-F238E27FC236}">
                <a16:creationId xmlns:a16="http://schemas.microsoft.com/office/drawing/2014/main" id="{AA9E5608-3487-7F9B-A871-3F56B13D0B0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DEDB4-74EE-4130-B452-D283E379C50C}" type="slidenum">
              <a:rPr kumimoji="0" lang="en-GB" alt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alt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27C4DF4-DE2C-A118-E435-3897C9E8B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76" y="3670373"/>
            <a:ext cx="2500595" cy="2105764"/>
          </a:xfrm>
          <a:prstGeom prst="rect">
            <a:avLst/>
          </a:prstGeom>
        </p:spPr>
      </p:pic>
      <p:pic>
        <p:nvPicPr>
          <p:cNvPr id="7" name="Picture 6">
            <a:extLst>
              <a:ext uri="{FF2B5EF4-FFF2-40B4-BE49-F238E27FC236}">
                <a16:creationId xmlns:a16="http://schemas.microsoft.com/office/drawing/2014/main" id="{C32BD5A2-CB50-44C6-415C-E773CD90A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979" y="3431586"/>
            <a:ext cx="722971" cy="743073"/>
          </a:xfrm>
          <a:prstGeom prst="rect">
            <a:avLst/>
          </a:prstGeom>
        </p:spPr>
      </p:pic>
      <p:pic>
        <p:nvPicPr>
          <p:cNvPr id="8" name="Picture 7">
            <a:extLst>
              <a:ext uri="{FF2B5EF4-FFF2-40B4-BE49-F238E27FC236}">
                <a16:creationId xmlns:a16="http://schemas.microsoft.com/office/drawing/2014/main" id="{8F36F647-EB4F-0140-3CF4-D95AA2677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6132" y="3536598"/>
            <a:ext cx="597269" cy="533047"/>
          </a:xfrm>
          <a:prstGeom prst="rect">
            <a:avLst/>
          </a:prstGeom>
        </p:spPr>
      </p:pic>
      <p:pic>
        <p:nvPicPr>
          <p:cNvPr id="6" name="Picture 5">
            <a:extLst>
              <a:ext uri="{FF2B5EF4-FFF2-40B4-BE49-F238E27FC236}">
                <a16:creationId xmlns:a16="http://schemas.microsoft.com/office/drawing/2014/main" id="{85FF5795-9EE8-B8BB-E4C8-C64E2AD91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124" y="453219"/>
            <a:ext cx="2887455" cy="2695621"/>
          </a:xfrm>
          <a:prstGeom prst="rect">
            <a:avLst/>
          </a:prstGeom>
        </p:spPr>
      </p:pic>
    </p:spTree>
    <p:extLst>
      <p:ext uri="{BB962C8B-B14F-4D97-AF65-F5344CB8AC3E}">
        <p14:creationId xmlns:p14="http://schemas.microsoft.com/office/powerpoint/2010/main" val="163482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3384" y="1092799"/>
            <a:ext cx="4102389" cy="5603276"/>
            <a:chOff x="193384" y="1092799"/>
            <a:chExt cx="4102389" cy="5603276"/>
          </a:xfrm>
        </p:grpSpPr>
        <p:pic>
          <p:nvPicPr>
            <p:cNvPr id="9" name="Picture 8"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5196" y="1092799"/>
              <a:ext cx="3678527" cy="1647825"/>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285748" y="4483735"/>
              <a:ext cx="4010025" cy="2212340"/>
            </a:xfrm>
            <a:prstGeom prst="rect">
              <a:avLst/>
            </a:prstGeom>
          </p:spPr>
        </p:pic>
        <p:sp>
          <p:nvSpPr>
            <p:cNvPr id="8" name="TextBox 7"/>
            <p:cNvSpPr txBox="1"/>
            <p:nvPr/>
          </p:nvSpPr>
          <p:spPr>
            <a:xfrm>
              <a:off x="193384" y="2698631"/>
              <a:ext cx="390525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Data Portal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Cohorts:                 63 (n=~4m)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 requests:   1455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Registered users:  1023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Institutions:           102 (48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489 projects, 4 specialist hubs</a:t>
              </a:r>
            </a:p>
          </p:txBody>
        </p:sp>
      </p:grpSp>
      <p:graphicFrame>
        <p:nvGraphicFramePr>
          <p:cNvPr id="4" name="Diagram 3"/>
          <p:cNvGraphicFramePr/>
          <p:nvPr/>
        </p:nvGraphicFramePr>
        <p:xfrm>
          <a:off x="2571748" y="1166071"/>
          <a:ext cx="6238875" cy="44238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ounded Rectangle 4"/>
          <p:cNvSpPr/>
          <p:nvPr/>
        </p:nvSpPr>
        <p:spPr>
          <a:xfrm>
            <a:off x="5086347" y="2977937"/>
            <a:ext cx="1209676" cy="80010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DPUK</a:t>
            </a:r>
          </a:p>
        </p:txBody>
      </p:sp>
      <p:grpSp>
        <p:nvGrpSpPr>
          <p:cNvPr id="3" name="Group 2"/>
          <p:cNvGrpSpPr/>
          <p:nvPr/>
        </p:nvGrpSpPr>
        <p:grpSpPr>
          <a:xfrm>
            <a:off x="7659976" y="1209838"/>
            <a:ext cx="4516731" cy="2781137"/>
            <a:chOff x="7659976" y="1209838"/>
            <a:chExt cx="4516731" cy="2781137"/>
          </a:xfrm>
        </p:grpSpPr>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8760" y="1575160"/>
              <a:ext cx="1987947" cy="2415815"/>
            </a:xfrm>
            <a:prstGeom prst="rect">
              <a:avLst/>
            </a:prstGeom>
            <a:effectLst>
              <a:glow rad="127000">
                <a:schemeClr val="accent1">
                  <a:alpha val="0"/>
                </a:schemeClr>
              </a:glow>
            </a:effectLst>
          </p:spPr>
        </p:pic>
        <p:sp>
          <p:nvSpPr>
            <p:cNvPr id="11" name="TextBox 10"/>
            <p:cNvSpPr txBox="1"/>
            <p:nvPr/>
          </p:nvSpPr>
          <p:spPr>
            <a:xfrm>
              <a:off x="7659976" y="1209838"/>
              <a:ext cx="3152778" cy="178510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tab pos="1608138" algn="l"/>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Trials Delivery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Precision recruitment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Great Minds &amp; CSR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Efficient trials delivery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Stratification across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clinical sites</a:t>
              </a:r>
            </a:p>
          </p:txBody>
        </p:sp>
      </p:grpSp>
      <p:grpSp>
        <p:nvGrpSpPr>
          <p:cNvPr id="6" name="Group 5"/>
          <p:cNvGrpSpPr/>
          <p:nvPr/>
        </p:nvGrpSpPr>
        <p:grpSpPr>
          <a:xfrm>
            <a:off x="7940966" y="4332398"/>
            <a:ext cx="4057650" cy="2862322"/>
            <a:chOff x="7600947" y="4347276"/>
            <a:chExt cx="4057650" cy="2862322"/>
          </a:xfrm>
        </p:grpSpPr>
        <p:sp>
          <p:nvSpPr>
            <p:cNvPr id="12" name="TextBox 11"/>
            <p:cNvSpPr txBox="1"/>
            <p:nvPr/>
          </p:nvSpPr>
          <p:spPr>
            <a:xfrm>
              <a:off x="7600947" y="4347276"/>
              <a:ext cx="405765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Experimental Medicine Incubator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0499" y="4725985"/>
              <a:ext cx="3162038" cy="2046219"/>
            </a:xfrm>
            <a:prstGeom prst="rect">
              <a:avLst/>
            </a:prstGeom>
          </p:spPr>
        </p:pic>
      </p:grpSp>
      <p:sp>
        <p:nvSpPr>
          <p:cNvPr id="14" name="TextBox 13"/>
          <p:cNvSpPr txBox="1"/>
          <p:nvPr/>
        </p:nvSpPr>
        <p:spPr>
          <a:xfrm>
            <a:off x="2762176" y="59901"/>
            <a:ext cx="57817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High trust pre-competitive environment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Close industry and academic alignment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Integrated data management across work streams</a:t>
            </a:r>
          </a:p>
        </p:txBody>
      </p:sp>
      <p:sp>
        <p:nvSpPr>
          <p:cNvPr id="16" name="TextBox 15"/>
          <p:cNvSpPr txBox="1"/>
          <p:nvPr/>
        </p:nvSpPr>
        <p:spPr>
          <a:xfrm>
            <a:off x="4357685" y="5824870"/>
            <a:ext cx="44529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Academic partners: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Industry/3</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sector partners:  15</a:t>
            </a:r>
          </a:p>
        </p:txBody>
      </p:sp>
      <p:pic>
        <p:nvPicPr>
          <p:cNvPr id="15" name="Picture 14">
            <a:extLst>
              <a:ext uri="{FF2B5EF4-FFF2-40B4-BE49-F238E27FC236}">
                <a16:creationId xmlns:a16="http://schemas.microsoft.com/office/drawing/2014/main" id="{DF7C311F-38D5-B3E2-EB37-4D8837C720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635" y="116271"/>
            <a:ext cx="1249085" cy="959294"/>
          </a:xfrm>
          <a:prstGeom prst="rect">
            <a:avLst/>
          </a:prstGeom>
        </p:spPr>
      </p:pic>
      <p:pic>
        <p:nvPicPr>
          <p:cNvPr id="17" name="Picture 16">
            <a:extLst>
              <a:ext uri="{FF2B5EF4-FFF2-40B4-BE49-F238E27FC236}">
                <a16:creationId xmlns:a16="http://schemas.microsoft.com/office/drawing/2014/main" id="{9054B6D2-20CC-E762-C66F-5F6E053798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0721" y="116270"/>
            <a:ext cx="1111027" cy="976529"/>
          </a:xfrm>
          <a:prstGeom prst="rect">
            <a:avLst/>
          </a:prstGeom>
        </p:spPr>
      </p:pic>
      <p:pic>
        <p:nvPicPr>
          <p:cNvPr id="18" name="Picture 17">
            <a:extLst>
              <a:ext uri="{FF2B5EF4-FFF2-40B4-BE49-F238E27FC236}">
                <a16:creationId xmlns:a16="http://schemas.microsoft.com/office/drawing/2014/main" id="{08086789-2EFE-999C-E957-701F17792E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98613" y="5617981"/>
            <a:ext cx="1078094" cy="1078094"/>
          </a:xfrm>
          <a:prstGeom prst="rect">
            <a:avLst/>
          </a:prstGeom>
        </p:spPr>
      </p:pic>
      <p:pic>
        <p:nvPicPr>
          <p:cNvPr id="19" name="Picture 18">
            <a:extLst>
              <a:ext uri="{FF2B5EF4-FFF2-40B4-BE49-F238E27FC236}">
                <a16:creationId xmlns:a16="http://schemas.microsoft.com/office/drawing/2014/main" id="{755E18CF-D3A7-BE44-855E-3BA76AE846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62697" y="-22833"/>
            <a:ext cx="967127" cy="1181130"/>
          </a:xfrm>
          <a:prstGeom prst="rect">
            <a:avLst/>
          </a:prstGeom>
        </p:spPr>
      </p:pic>
      <p:pic>
        <p:nvPicPr>
          <p:cNvPr id="20" name="Picture 19">
            <a:extLst>
              <a:ext uri="{FF2B5EF4-FFF2-40B4-BE49-F238E27FC236}">
                <a16:creationId xmlns:a16="http://schemas.microsoft.com/office/drawing/2014/main" id="{9B90794F-F195-F9AE-6F65-B0A2048E55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5641" y="107922"/>
            <a:ext cx="2414225" cy="664522"/>
          </a:xfrm>
          <a:prstGeom prst="rect">
            <a:avLst/>
          </a:prstGeom>
        </p:spPr>
      </p:pic>
    </p:spTree>
    <p:extLst>
      <p:ext uri="{BB962C8B-B14F-4D97-AF65-F5344CB8AC3E}">
        <p14:creationId xmlns:p14="http://schemas.microsoft.com/office/powerpoint/2010/main" val="3356761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4112</Words>
  <Application>Microsoft Office PowerPoint</Application>
  <PresentationFormat>Widescreen</PresentationFormat>
  <Paragraphs>575</Paragraphs>
  <Slides>31</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ＭＳ Ｐゴシック</vt:lpstr>
      <vt:lpstr>Aptos</vt:lpstr>
      <vt:lpstr>Aptos Display</vt:lpstr>
      <vt:lpstr>Arial</vt:lpstr>
      <vt:lpstr>Calibri</vt:lpstr>
      <vt:lpstr>Courier New</vt:lpstr>
      <vt:lpstr>IBM Plex Sans</vt:lpstr>
      <vt:lpstr>IBM Plex Sans Medium</vt:lpstr>
      <vt:lpstr>Lao Sangam MN</vt:lpstr>
      <vt:lpstr>Poppins</vt:lpstr>
      <vt:lpstr>Poppins ExtraBold</vt:lpstr>
      <vt:lpstr>STIX-Regular</vt:lpstr>
      <vt:lpstr>Symbol</vt:lpstr>
      <vt:lpstr>Times New Roman</vt:lpstr>
      <vt:lpstr>Wingdings</vt:lpstr>
      <vt:lpstr>Office Theme</vt:lpstr>
      <vt:lpstr>Dementias Platform UK: Trials delivery and the role of Scotland </vt:lpstr>
      <vt:lpstr>Clinical trials in Alzheimer’s disease   </vt:lpstr>
      <vt:lpstr>PowerPoint Presentation</vt:lpstr>
      <vt:lpstr>So where are we?</vt:lpstr>
      <vt:lpstr>PowerPoint Presentation</vt:lpstr>
      <vt:lpstr>PowerPoint Presentation</vt:lpstr>
      <vt:lpstr>PowerPoint Presentation</vt:lpstr>
      <vt:lpstr>UK Dementia Infrastructure Changes</vt:lpstr>
      <vt:lpstr>PowerPoint Presentation</vt:lpstr>
      <vt:lpstr>   </vt:lpstr>
      <vt:lpstr>PowerPoint Presentation</vt:lpstr>
      <vt:lpstr>PowerPoint Presentation</vt:lpstr>
      <vt:lpstr>TDF Clinical Network</vt:lpstr>
      <vt:lpstr>PowerPoint Presentation</vt:lpstr>
      <vt:lpstr>CSF Biomarker Project</vt:lpstr>
      <vt:lpstr>TDF Clinical Registries</vt:lpstr>
      <vt:lpstr>BLOOD BIOMARKER CHALLENGE</vt:lpstr>
      <vt:lpstr>PowerPoint Presentation</vt:lpstr>
      <vt:lpstr>PowerPoint Presentation</vt:lpstr>
      <vt:lpstr>PowerPoint Presentation</vt:lpstr>
      <vt:lpstr>READ-OUT: Partnering with People With Lived Experience </vt:lpstr>
      <vt:lpstr>READ-OUT: Network &amp; Recruitment</vt:lpstr>
      <vt:lpstr>PowerPoint Presentation</vt:lpstr>
      <vt:lpstr>READ-OUT: Observational study  </vt:lpstr>
      <vt:lpstr>PowerPoint Presentation</vt:lpstr>
      <vt:lpstr>PowerPoint Presentation</vt:lpstr>
      <vt:lpstr>PowerPoint Presentation</vt:lpstr>
      <vt:lpstr>Scottish Health Boards</vt:lpstr>
      <vt:lpstr>PowerPoint Presentation</vt:lpstr>
      <vt:lpstr>Summary</vt:lpstr>
      <vt:lpstr>PowerPoint Presentation</vt:lpstr>
    </vt:vector>
  </TitlesOfParts>
  <Company>NHS Tayside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Dementias Platform UK: Trials delivery and the role of Scotland </dc:title>
  <dc:creator>Helen Davidson</dc:creator>
  <cp:lastModifiedBy>Helen Davidson</cp:lastModifiedBy>
  <cp:revision>1</cp:revision>
  <dcterms:created xsi:type="dcterms:W3CDTF">2024-07-04T11:23:14Z</dcterms:created>
  <dcterms:modified xsi:type="dcterms:W3CDTF">2024-07-04T11:23:31Z</dcterms:modified>
</cp:coreProperties>
</file>